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8" r:id="rId3"/>
    <p:sldId id="259" r:id="rId4"/>
    <p:sldId id="260" r:id="rId5"/>
    <p:sldId id="265" r:id="rId6"/>
    <p:sldId id="270" r:id="rId7"/>
    <p:sldId id="271" r:id="rId8"/>
    <p:sldId id="266" r:id="rId9"/>
    <p:sldId id="273" r:id="rId10"/>
    <p:sldId id="268" r:id="rId11"/>
    <p:sldId id="269"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429" autoAdjust="0"/>
    <p:restoredTop sz="94660"/>
  </p:normalViewPr>
  <p:slideViewPr>
    <p:cSldViewPr>
      <p:cViewPr>
        <p:scale>
          <a:sx n="100" d="100"/>
          <a:sy n="100" d="100"/>
        </p:scale>
        <p:origin x="-72" y="-4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B7857-C403-4981-A914-AE951D3CB8D3}" type="datetimeFigureOut">
              <a:rPr lang="en-GB" smtClean="0"/>
              <a:t>06/12/2017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B402EF-337E-4EC8-A898-304ACC7F1873}" type="slidenum">
              <a:rPr lang="en-GB" smtClean="0"/>
              <a:t>‹#›</a:t>
            </a:fld>
            <a:endParaRPr lang="en-GB"/>
          </a:p>
        </p:txBody>
      </p:sp>
    </p:spTree>
    <p:extLst>
      <p:ext uri="{BB962C8B-B14F-4D97-AF65-F5344CB8AC3E}">
        <p14:creationId xmlns:p14="http://schemas.microsoft.com/office/powerpoint/2010/main" val="1677712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BB402EF-337E-4EC8-A898-304ACC7F1873}" type="slidenum">
              <a:rPr lang="en-GB" smtClean="0"/>
              <a:t>8</a:t>
            </a:fld>
            <a:endParaRPr lang="en-GB"/>
          </a:p>
        </p:txBody>
      </p:sp>
    </p:spTree>
    <p:extLst>
      <p:ext uri="{BB962C8B-B14F-4D97-AF65-F5344CB8AC3E}">
        <p14:creationId xmlns:p14="http://schemas.microsoft.com/office/powerpoint/2010/main" val="28395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BB402EF-337E-4EC8-A898-304ACC7F1873}" type="slidenum">
              <a:rPr lang="en-GB" smtClean="0"/>
              <a:t>9</a:t>
            </a:fld>
            <a:endParaRPr lang="en-GB"/>
          </a:p>
        </p:txBody>
      </p:sp>
    </p:spTree>
    <p:extLst>
      <p:ext uri="{BB962C8B-B14F-4D97-AF65-F5344CB8AC3E}">
        <p14:creationId xmlns:p14="http://schemas.microsoft.com/office/powerpoint/2010/main" val="283955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2"/>
          <p:cNvSpPr>
            <a:spLocks noChangeArrowheads="1"/>
          </p:cNvSpPr>
          <p:nvPr/>
        </p:nvSpPr>
        <p:spPr bwMode="auto">
          <a:xfrm flipV="1">
            <a:off x="449263" y="1528763"/>
            <a:ext cx="6118225" cy="2159000"/>
          </a:xfrm>
          <a:prstGeom prst="roundRect">
            <a:avLst>
              <a:gd name="adj" fmla="val 4407"/>
            </a:avLst>
          </a:prstGeom>
          <a:solidFill>
            <a:srgbClr val="5F286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lvl1pPr>
              <a:defRPr sz="2400">
                <a:solidFill>
                  <a:schemeClr val="tx1"/>
                </a:solidFill>
                <a:latin typeface="Arial" charset="0"/>
                <a:ea typeface="ヒラギノ角ゴ Pro W3" pitchFamily="-16" charset="-128"/>
              </a:defRPr>
            </a:lvl1pPr>
            <a:lvl2pPr marL="742950" indent="-285750">
              <a:defRPr sz="2400">
                <a:solidFill>
                  <a:schemeClr val="tx1"/>
                </a:solidFill>
                <a:latin typeface="Arial" charset="0"/>
                <a:ea typeface="ヒラギノ角ゴ Pro W3" pitchFamily="-16" charset="-128"/>
              </a:defRPr>
            </a:lvl2pPr>
            <a:lvl3pPr marL="1143000" indent="-228600">
              <a:defRPr sz="2400">
                <a:solidFill>
                  <a:schemeClr val="tx1"/>
                </a:solidFill>
                <a:latin typeface="Arial" charset="0"/>
                <a:ea typeface="ヒラギノ角ゴ Pro W3" pitchFamily="-16" charset="-128"/>
              </a:defRPr>
            </a:lvl3pPr>
            <a:lvl4pPr marL="1600200" indent="-228600">
              <a:defRPr sz="2400">
                <a:solidFill>
                  <a:schemeClr val="tx1"/>
                </a:solidFill>
                <a:latin typeface="Arial" charset="0"/>
                <a:ea typeface="ヒラギノ角ゴ Pro W3" pitchFamily="-16" charset="-128"/>
              </a:defRPr>
            </a:lvl4pPr>
            <a:lvl5pPr marL="2057400" indent="-228600">
              <a:defRPr sz="2400">
                <a:solidFill>
                  <a:schemeClr val="tx1"/>
                </a:solidFill>
                <a:latin typeface="Arial" charset="0"/>
                <a:ea typeface="ヒラギノ角ゴ Pro W3" pitchFamily="-16"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6"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6"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6"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6" charset="-128"/>
              </a:defRPr>
            </a:lvl9pPr>
          </a:lstStyle>
          <a:p>
            <a:pPr eaLnBrk="0" fontAlgn="base" hangingPunct="0">
              <a:spcBef>
                <a:spcPct val="0"/>
              </a:spcBef>
              <a:spcAft>
                <a:spcPct val="0"/>
              </a:spcAft>
              <a:defRPr/>
            </a:pPr>
            <a:endParaRPr lang="en-GB" altLang="en-US" smtClean="0">
              <a:solidFill>
                <a:srgbClr val="000000"/>
              </a:solidFill>
            </a:endParaRPr>
          </a:p>
        </p:txBody>
      </p:sp>
      <p:pic>
        <p:nvPicPr>
          <p:cNvPr id="5" name="Picture 8" descr="CQC_logo_CMY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 y="457200"/>
            <a:ext cx="27051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ctrTitle"/>
          </p:nvPr>
        </p:nvSpPr>
        <p:spPr>
          <a:xfrm>
            <a:off x="647700" y="1676400"/>
            <a:ext cx="5715000" cy="990600"/>
          </a:xfrm>
        </p:spPr>
        <p:txBody>
          <a:bodyPr anchor="t"/>
          <a:lstStyle>
            <a:lvl1pPr>
              <a:defRPr sz="3500"/>
            </a:lvl1pPr>
          </a:lstStyle>
          <a:p>
            <a:pPr lvl="0"/>
            <a:r>
              <a:rPr lang="en-US" altLang="en-US" noProof="0" smtClean="0"/>
              <a:t>Click to edit Master title style</a:t>
            </a:r>
          </a:p>
        </p:txBody>
      </p:sp>
      <p:sp>
        <p:nvSpPr>
          <p:cNvPr id="7173" name="Rectangle 5"/>
          <p:cNvSpPr>
            <a:spLocks noGrp="1" noChangeArrowheads="1"/>
          </p:cNvSpPr>
          <p:nvPr>
            <p:ph type="subTitle" sz="quarter" idx="1"/>
          </p:nvPr>
        </p:nvSpPr>
        <p:spPr>
          <a:xfrm>
            <a:off x="647700" y="2895600"/>
            <a:ext cx="3657600" cy="381000"/>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bg1"/>
                </a:solidFill>
              </a:defRPr>
            </a:lvl1pPr>
          </a:lstStyle>
          <a:p>
            <a:pPr lvl="0"/>
            <a:r>
              <a:rPr lang="en-US" altLang="en-US" noProof="0" smtClean="0"/>
              <a:t>Click to edit Master subtitle style</a:t>
            </a:r>
          </a:p>
        </p:txBody>
      </p:sp>
    </p:spTree>
    <p:extLst>
      <p:ext uri="{BB962C8B-B14F-4D97-AF65-F5344CB8AC3E}">
        <p14:creationId xmlns:p14="http://schemas.microsoft.com/office/powerpoint/2010/main" val="3728633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sldNum" sz="quarter" idx="10"/>
          </p:nvPr>
        </p:nvSpPr>
        <p:spPr>
          <a:ln/>
        </p:spPr>
        <p:txBody>
          <a:bodyPr/>
          <a:lstStyle>
            <a:lvl1pPr>
              <a:defRPr/>
            </a:lvl1pPr>
          </a:lstStyle>
          <a:p>
            <a:pPr>
              <a:defRPr/>
            </a:pPr>
            <a:fld id="{C65AED3F-4F73-465F-91A6-348910FC871A}" type="slidenum">
              <a:rPr lang="en-US" altLang="en-US"/>
              <a:pPr>
                <a:defRPr/>
              </a:pPr>
              <a:t>‹#›</a:t>
            </a:fld>
            <a:endParaRPr lang="en-US" altLang="en-US" sz="1400">
              <a:solidFill>
                <a:srgbClr val="6D2E69"/>
              </a:solidFill>
            </a:endParaRPr>
          </a:p>
        </p:txBody>
      </p:sp>
    </p:spTree>
    <p:extLst>
      <p:ext uri="{BB962C8B-B14F-4D97-AF65-F5344CB8AC3E}">
        <p14:creationId xmlns:p14="http://schemas.microsoft.com/office/powerpoint/2010/main" val="2695147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1600" y="485775"/>
            <a:ext cx="1933575" cy="56308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47700" y="485775"/>
            <a:ext cx="5651500" cy="56308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sldNum" sz="quarter" idx="10"/>
          </p:nvPr>
        </p:nvSpPr>
        <p:spPr>
          <a:ln/>
        </p:spPr>
        <p:txBody>
          <a:bodyPr/>
          <a:lstStyle>
            <a:lvl1pPr>
              <a:defRPr/>
            </a:lvl1pPr>
          </a:lstStyle>
          <a:p>
            <a:pPr>
              <a:defRPr/>
            </a:pPr>
            <a:fld id="{3D9E8178-D75C-4E91-B8AC-C6C00CC6D4EE}" type="slidenum">
              <a:rPr lang="en-US" altLang="en-US"/>
              <a:pPr>
                <a:defRPr/>
              </a:pPr>
              <a:t>‹#›</a:t>
            </a:fld>
            <a:endParaRPr lang="en-US" altLang="en-US" sz="1400">
              <a:solidFill>
                <a:srgbClr val="6D2E69"/>
              </a:solidFill>
            </a:endParaRPr>
          </a:p>
        </p:txBody>
      </p:sp>
    </p:spTree>
    <p:extLst>
      <p:ext uri="{BB962C8B-B14F-4D97-AF65-F5344CB8AC3E}">
        <p14:creationId xmlns:p14="http://schemas.microsoft.com/office/powerpoint/2010/main" val="4050476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sldNum" sz="quarter" idx="10"/>
          </p:nvPr>
        </p:nvSpPr>
        <p:spPr>
          <a:ln/>
        </p:spPr>
        <p:txBody>
          <a:bodyPr/>
          <a:lstStyle>
            <a:lvl1pPr>
              <a:defRPr/>
            </a:lvl1pPr>
          </a:lstStyle>
          <a:p>
            <a:pPr>
              <a:defRPr/>
            </a:pPr>
            <a:fld id="{FFE3E291-6D0A-4870-875B-E36C48179EF1}" type="slidenum">
              <a:rPr lang="en-US" altLang="en-US"/>
              <a:pPr>
                <a:defRPr/>
              </a:pPr>
              <a:t>‹#›</a:t>
            </a:fld>
            <a:endParaRPr lang="en-US" altLang="en-US" sz="1400">
              <a:solidFill>
                <a:srgbClr val="6D2E69"/>
              </a:solidFill>
            </a:endParaRPr>
          </a:p>
        </p:txBody>
      </p:sp>
    </p:spTree>
    <p:extLst>
      <p:ext uri="{BB962C8B-B14F-4D97-AF65-F5344CB8AC3E}">
        <p14:creationId xmlns:p14="http://schemas.microsoft.com/office/powerpoint/2010/main" val="3740722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F4355ADF-F5A5-4C5D-9E1C-D2BE30E0D48B}" type="slidenum">
              <a:rPr lang="en-US" altLang="en-US"/>
              <a:pPr>
                <a:defRPr/>
              </a:pPr>
              <a:t>‹#›</a:t>
            </a:fld>
            <a:endParaRPr lang="en-US" altLang="en-US" sz="1400">
              <a:solidFill>
                <a:srgbClr val="6D2E69"/>
              </a:solidFill>
            </a:endParaRPr>
          </a:p>
        </p:txBody>
      </p:sp>
    </p:spTree>
    <p:extLst>
      <p:ext uri="{BB962C8B-B14F-4D97-AF65-F5344CB8AC3E}">
        <p14:creationId xmlns:p14="http://schemas.microsoft.com/office/powerpoint/2010/main" val="2361389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47700" y="1798638"/>
            <a:ext cx="3792538"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92638" y="1798638"/>
            <a:ext cx="3792537"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sldNum" sz="quarter" idx="10"/>
          </p:nvPr>
        </p:nvSpPr>
        <p:spPr>
          <a:ln/>
        </p:spPr>
        <p:txBody>
          <a:bodyPr/>
          <a:lstStyle>
            <a:lvl1pPr>
              <a:defRPr/>
            </a:lvl1pPr>
          </a:lstStyle>
          <a:p>
            <a:pPr>
              <a:defRPr/>
            </a:pPr>
            <a:fld id="{4A23A66D-D525-46AB-8CF3-8D976A9A26A8}" type="slidenum">
              <a:rPr lang="en-US" altLang="en-US"/>
              <a:pPr>
                <a:defRPr/>
              </a:pPr>
              <a:t>‹#›</a:t>
            </a:fld>
            <a:endParaRPr lang="en-US" altLang="en-US" sz="1400">
              <a:solidFill>
                <a:srgbClr val="6D2E69"/>
              </a:solidFill>
            </a:endParaRPr>
          </a:p>
        </p:txBody>
      </p:sp>
    </p:spTree>
    <p:extLst>
      <p:ext uri="{BB962C8B-B14F-4D97-AF65-F5344CB8AC3E}">
        <p14:creationId xmlns:p14="http://schemas.microsoft.com/office/powerpoint/2010/main" val="203197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sldNum" sz="quarter" idx="10"/>
          </p:nvPr>
        </p:nvSpPr>
        <p:spPr>
          <a:ln/>
        </p:spPr>
        <p:txBody>
          <a:bodyPr/>
          <a:lstStyle>
            <a:lvl1pPr>
              <a:defRPr/>
            </a:lvl1pPr>
          </a:lstStyle>
          <a:p>
            <a:pPr>
              <a:defRPr/>
            </a:pPr>
            <a:fld id="{02F5A4D5-3856-4DC5-90B2-4FE2880BEABF}" type="slidenum">
              <a:rPr lang="en-US" altLang="en-US"/>
              <a:pPr>
                <a:defRPr/>
              </a:pPr>
              <a:t>‹#›</a:t>
            </a:fld>
            <a:endParaRPr lang="en-US" altLang="en-US" sz="1400">
              <a:solidFill>
                <a:srgbClr val="6D2E69"/>
              </a:solidFill>
            </a:endParaRPr>
          </a:p>
        </p:txBody>
      </p:sp>
    </p:spTree>
    <p:extLst>
      <p:ext uri="{BB962C8B-B14F-4D97-AF65-F5344CB8AC3E}">
        <p14:creationId xmlns:p14="http://schemas.microsoft.com/office/powerpoint/2010/main" val="2401724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sldNum" sz="quarter" idx="10"/>
          </p:nvPr>
        </p:nvSpPr>
        <p:spPr>
          <a:ln/>
        </p:spPr>
        <p:txBody>
          <a:bodyPr/>
          <a:lstStyle>
            <a:lvl1pPr>
              <a:defRPr/>
            </a:lvl1pPr>
          </a:lstStyle>
          <a:p>
            <a:pPr>
              <a:defRPr/>
            </a:pPr>
            <a:fld id="{901E209A-197E-4B71-9DA8-BE91FFD99B84}" type="slidenum">
              <a:rPr lang="en-US" altLang="en-US"/>
              <a:pPr>
                <a:defRPr/>
              </a:pPr>
              <a:t>‹#›</a:t>
            </a:fld>
            <a:endParaRPr lang="en-US" altLang="en-US" sz="1400">
              <a:solidFill>
                <a:srgbClr val="6D2E69"/>
              </a:solidFill>
            </a:endParaRPr>
          </a:p>
        </p:txBody>
      </p:sp>
    </p:spTree>
    <p:extLst>
      <p:ext uri="{BB962C8B-B14F-4D97-AF65-F5344CB8AC3E}">
        <p14:creationId xmlns:p14="http://schemas.microsoft.com/office/powerpoint/2010/main" val="1536061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3F10FC9B-6F35-4A0A-8A2C-37CBC7F9026A}" type="slidenum">
              <a:rPr lang="en-US" altLang="en-US"/>
              <a:pPr>
                <a:defRPr/>
              </a:pPr>
              <a:t>‹#›</a:t>
            </a:fld>
            <a:endParaRPr lang="en-US" altLang="en-US" sz="1400">
              <a:solidFill>
                <a:srgbClr val="6D2E69"/>
              </a:solidFill>
            </a:endParaRPr>
          </a:p>
        </p:txBody>
      </p:sp>
    </p:spTree>
    <p:extLst>
      <p:ext uri="{BB962C8B-B14F-4D97-AF65-F5344CB8AC3E}">
        <p14:creationId xmlns:p14="http://schemas.microsoft.com/office/powerpoint/2010/main" val="4201943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5D7D799F-FF2A-441F-9DC1-61F248C49378}" type="slidenum">
              <a:rPr lang="en-US" altLang="en-US"/>
              <a:pPr>
                <a:defRPr/>
              </a:pPr>
              <a:t>‹#›</a:t>
            </a:fld>
            <a:endParaRPr lang="en-US" altLang="en-US" sz="1400">
              <a:solidFill>
                <a:srgbClr val="6D2E69"/>
              </a:solidFill>
            </a:endParaRPr>
          </a:p>
        </p:txBody>
      </p:sp>
    </p:spTree>
    <p:extLst>
      <p:ext uri="{BB962C8B-B14F-4D97-AF65-F5344CB8AC3E}">
        <p14:creationId xmlns:p14="http://schemas.microsoft.com/office/powerpoint/2010/main" val="1304401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AEAB0E7-5BD3-4259-926C-CF2364190F78}" type="slidenum">
              <a:rPr lang="en-US" altLang="en-US"/>
              <a:pPr>
                <a:defRPr/>
              </a:pPr>
              <a:t>‹#›</a:t>
            </a:fld>
            <a:endParaRPr lang="en-US" altLang="en-US" sz="1400">
              <a:solidFill>
                <a:srgbClr val="6D2E69"/>
              </a:solidFill>
            </a:endParaRPr>
          </a:p>
        </p:txBody>
      </p:sp>
    </p:spTree>
    <p:extLst>
      <p:ext uri="{BB962C8B-B14F-4D97-AF65-F5344CB8AC3E}">
        <p14:creationId xmlns:p14="http://schemas.microsoft.com/office/powerpoint/2010/main" val="397103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2"/>
          <p:cNvSpPr>
            <a:spLocks noChangeArrowheads="1"/>
          </p:cNvSpPr>
          <p:nvPr/>
        </p:nvSpPr>
        <p:spPr bwMode="auto">
          <a:xfrm>
            <a:off x="449263" y="449263"/>
            <a:ext cx="8277225" cy="990600"/>
          </a:xfrm>
          <a:prstGeom prst="roundRect">
            <a:avLst>
              <a:gd name="adj" fmla="val 7213"/>
            </a:avLst>
          </a:prstGeom>
          <a:solidFill>
            <a:srgbClr val="5F286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lvl1pPr>
              <a:defRPr sz="2400">
                <a:solidFill>
                  <a:schemeClr val="tx1"/>
                </a:solidFill>
                <a:latin typeface="Arial" charset="0"/>
                <a:ea typeface="ヒラギノ角ゴ Pro W3" pitchFamily="-16" charset="-128"/>
              </a:defRPr>
            </a:lvl1pPr>
            <a:lvl2pPr marL="742950" indent="-285750">
              <a:defRPr sz="2400">
                <a:solidFill>
                  <a:schemeClr val="tx1"/>
                </a:solidFill>
                <a:latin typeface="Arial" charset="0"/>
                <a:ea typeface="ヒラギノ角ゴ Pro W3" pitchFamily="-16" charset="-128"/>
              </a:defRPr>
            </a:lvl2pPr>
            <a:lvl3pPr marL="1143000" indent="-228600">
              <a:defRPr sz="2400">
                <a:solidFill>
                  <a:schemeClr val="tx1"/>
                </a:solidFill>
                <a:latin typeface="Arial" charset="0"/>
                <a:ea typeface="ヒラギノ角ゴ Pro W3" pitchFamily="-16" charset="-128"/>
              </a:defRPr>
            </a:lvl3pPr>
            <a:lvl4pPr marL="1600200" indent="-228600">
              <a:defRPr sz="2400">
                <a:solidFill>
                  <a:schemeClr val="tx1"/>
                </a:solidFill>
                <a:latin typeface="Arial" charset="0"/>
                <a:ea typeface="ヒラギノ角ゴ Pro W3" pitchFamily="-16" charset="-128"/>
              </a:defRPr>
            </a:lvl4pPr>
            <a:lvl5pPr marL="2057400" indent="-228600">
              <a:defRPr sz="2400">
                <a:solidFill>
                  <a:schemeClr val="tx1"/>
                </a:solidFill>
                <a:latin typeface="Arial" charset="0"/>
                <a:ea typeface="ヒラギノ角ゴ Pro W3" pitchFamily="-16"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6"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6"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6"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6" charset="-128"/>
              </a:defRPr>
            </a:lvl9pPr>
          </a:lstStyle>
          <a:p>
            <a:pPr eaLnBrk="0" fontAlgn="base" hangingPunct="0">
              <a:spcBef>
                <a:spcPct val="0"/>
              </a:spcBef>
              <a:spcAft>
                <a:spcPct val="0"/>
              </a:spcAft>
              <a:defRPr/>
            </a:pPr>
            <a:endParaRPr lang="en-GB" altLang="en-US" smtClean="0">
              <a:solidFill>
                <a:srgbClr val="000000"/>
              </a:solidFill>
            </a:endParaRPr>
          </a:p>
        </p:txBody>
      </p:sp>
      <p:sp>
        <p:nvSpPr>
          <p:cNvPr id="1027" name="Rectangle 3"/>
          <p:cNvSpPr>
            <a:spLocks noGrp="1" noChangeArrowheads="1"/>
          </p:cNvSpPr>
          <p:nvPr>
            <p:ph type="title"/>
          </p:nvPr>
        </p:nvSpPr>
        <p:spPr bwMode="auto">
          <a:xfrm>
            <a:off x="647700" y="485775"/>
            <a:ext cx="5578475" cy="906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647700" y="1798638"/>
            <a:ext cx="7737475" cy="431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p:txBody>
      </p:sp>
      <p:sp>
        <p:nvSpPr>
          <p:cNvPr id="6149" name="Rectangle 5"/>
          <p:cNvSpPr>
            <a:spLocks noGrp="1" noChangeArrowheads="1"/>
          </p:cNvSpPr>
          <p:nvPr>
            <p:ph type="sldNum" sz="quarter" idx="4"/>
          </p:nvPr>
        </p:nvSpPr>
        <p:spPr bwMode="auto">
          <a:xfrm>
            <a:off x="6821488"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lvl1pPr algn="r">
              <a:defRPr sz="900">
                <a:solidFill>
                  <a:srgbClr val="5F2861"/>
                </a:solidFill>
                <a:ea typeface="+mn-ea"/>
              </a:defRPr>
            </a:lvl1pPr>
          </a:lstStyle>
          <a:p>
            <a:pPr eaLnBrk="0" fontAlgn="base" hangingPunct="0">
              <a:spcBef>
                <a:spcPct val="0"/>
              </a:spcBef>
              <a:spcAft>
                <a:spcPct val="0"/>
              </a:spcAft>
              <a:defRPr/>
            </a:pPr>
            <a:fld id="{D3E893F2-B355-4373-98A8-E52F8D457B07}" type="slidenum">
              <a:rPr lang="en-US" altLang="en-US"/>
              <a:pPr eaLnBrk="0" fontAlgn="base" hangingPunct="0">
                <a:spcBef>
                  <a:spcPct val="0"/>
                </a:spcBef>
                <a:spcAft>
                  <a:spcPct val="0"/>
                </a:spcAft>
                <a:defRPr/>
              </a:pPr>
              <a:t>‹#›</a:t>
            </a:fld>
            <a:endParaRPr lang="en-US" altLang="en-US" sz="1400">
              <a:solidFill>
                <a:srgbClr val="6D2E69"/>
              </a:solidFill>
            </a:endParaRPr>
          </a:p>
        </p:txBody>
      </p:sp>
      <p:sp>
        <p:nvSpPr>
          <p:cNvPr id="1030" name="Line 6"/>
          <p:cNvSpPr>
            <a:spLocks noChangeShapeType="1"/>
          </p:cNvSpPr>
          <p:nvPr/>
        </p:nvSpPr>
        <p:spPr bwMode="auto">
          <a:xfrm flipH="1">
            <a:off x="449263" y="6505575"/>
            <a:ext cx="8277225" cy="0"/>
          </a:xfrm>
          <a:prstGeom prst="line">
            <a:avLst/>
          </a:prstGeom>
          <a:noFill/>
          <a:ln w="12700">
            <a:solidFill>
              <a:srgbClr val="5F286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000000"/>
              </a:solidFill>
              <a:ea typeface="ヒラギノ角ゴ Pro W3" pitchFamily="-16" charset="-128"/>
            </a:endParaRPr>
          </a:p>
        </p:txBody>
      </p:sp>
      <p:pic>
        <p:nvPicPr>
          <p:cNvPr id="1031" name="Picture 4"/>
          <p:cNvPicPr>
            <a:picLocks noChangeAspect="1" noChangeArrowheads="1"/>
          </p:cNvPicPr>
          <p:nvPr userDrawn="1"/>
        </p:nvPicPr>
        <p:blipFill>
          <a:blip r:embed="rId13">
            <a:extLst>
              <a:ext uri="{28A0092B-C50C-407E-A947-70E740481C1C}">
                <a14:useLocalDpi xmlns:a14="http://schemas.microsoft.com/office/drawing/2010/main" val="0"/>
              </a:ext>
            </a:extLst>
          </a:blip>
          <a:srcRect t="-4266"/>
          <a:stretch>
            <a:fillRect/>
          </a:stretch>
        </p:blipFill>
        <p:spPr bwMode="auto">
          <a:xfrm>
            <a:off x="6530975" y="620713"/>
            <a:ext cx="1997075"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5308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lnSpc>
          <a:spcPct val="85000"/>
        </a:lnSpc>
        <a:spcBef>
          <a:spcPct val="0"/>
        </a:spcBef>
        <a:spcAft>
          <a:spcPct val="0"/>
        </a:spcAft>
        <a:defRPr sz="2600">
          <a:solidFill>
            <a:schemeClr val="bg1"/>
          </a:solidFill>
          <a:latin typeface="+mj-lt"/>
          <a:ea typeface="+mj-ea"/>
          <a:cs typeface="+mj-cs"/>
        </a:defRPr>
      </a:lvl1pPr>
      <a:lvl2pPr algn="l" rtl="0" eaLnBrk="0" fontAlgn="base" hangingPunct="0">
        <a:lnSpc>
          <a:spcPct val="85000"/>
        </a:lnSpc>
        <a:spcBef>
          <a:spcPct val="0"/>
        </a:spcBef>
        <a:spcAft>
          <a:spcPct val="0"/>
        </a:spcAft>
        <a:defRPr sz="2600">
          <a:solidFill>
            <a:schemeClr val="bg1"/>
          </a:solidFill>
          <a:latin typeface="Arial" charset="0"/>
          <a:ea typeface="ＭＳ Ｐゴシック" pitchFamily="-16" charset="-128"/>
        </a:defRPr>
      </a:lvl2pPr>
      <a:lvl3pPr algn="l" rtl="0" eaLnBrk="0" fontAlgn="base" hangingPunct="0">
        <a:lnSpc>
          <a:spcPct val="85000"/>
        </a:lnSpc>
        <a:spcBef>
          <a:spcPct val="0"/>
        </a:spcBef>
        <a:spcAft>
          <a:spcPct val="0"/>
        </a:spcAft>
        <a:defRPr sz="2600">
          <a:solidFill>
            <a:schemeClr val="bg1"/>
          </a:solidFill>
          <a:latin typeface="Arial" charset="0"/>
          <a:ea typeface="ＭＳ Ｐゴシック" pitchFamily="-16" charset="-128"/>
        </a:defRPr>
      </a:lvl3pPr>
      <a:lvl4pPr algn="l" rtl="0" eaLnBrk="0" fontAlgn="base" hangingPunct="0">
        <a:lnSpc>
          <a:spcPct val="85000"/>
        </a:lnSpc>
        <a:spcBef>
          <a:spcPct val="0"/>
        </a:spcBef>
        <a:spcAft>
          <a:spcPct val="0"/>
        </a:spcAft>
        <a:defRPr sz="2600">
          <a:solidFill>
            <a:schemeClr val="bg1"/>
          </a:solidFill>
          <a:latin typeface="Arial" charset="0"/>
          <a:ea typeface="ＭＳ Ｐゴシック" pitchFamily="-16" charset="-128"/>
        </a:defRPr>
      </a:lvl4pPr>
      <a:lvl5pPr algn="l" rtl="0" eaLnBrk="0" fontAlgn="base" hangingPunct="0">
        <a:lnSpc>
          <a:spcPct val="85000"/>
        </a:lnSpc>
        <a:spcBef>
          <a:spcPct val="0"/>
        </a:spcBef>
        <a:spcAft>
          <a:spcPct val="0"/>
        </a:spcAft>
        <a:defRPr sz="2600">
          <a:solidFill>
            <a:schemeClr val="bg1"/>
          </a:solidFill>
          <a:latin typeface="Arial" charset="0"/>
          <a:ea typeface="ＭＳ Ｐゴシック" pitchFamily="-16" charset="-128"/>
        </a:defRPr>
      </a:lvl5pPr>
      <a:lvl6pPr marL="457200" algn="l" rtl="0" fontAlgn="base">
        <a:lnSpc>
          <a:spcPct val="85000"/>
        </a:lnSpc>
        <a:spcBef>
          <a:spcPct val="0"/>
        </a:spcBef>
        <a:spcAft>
          <a:spcPct val="0"/>
        </a:spcAft>
        <a:defRPr sz="2600">
          <a:solidFill>
            <a:schemeClr val="bg1"/>
          </a:solidFill>
          <a:latin typeface="Arial" charset="0"/>
          <a:ea typeface="ＭＳ Ｐゴシック" pitchFamily="-16" charset="-128"/>
        </a:defRPr>
      </a:lvl6pPr>
      <a:lvl7pPr marL="914400" algn="l" rtl="0" fontAlgn="base">
        <a:lnSpc>
          <a:spcPct val="85000"/>
        </a:lnSpc>
        <a:spcBef>
          <a:spcPct val="0"/>
        </a:spcBef>
        <a:spcAft>
          <a:spcPct val="0"/>
        </a:spcAft>
        <a:defRPr sz="2600">
          <a:solidFill>
            <a:schemeClr val="bg1"/>
          </a:solidFill>
          <a:latin typeface="Arial" charset="0"/>
          <a:ea typeface="ＭＳ Ｐゴシック" pitchFamily="-16" charset="-128"/>
        </a:defRPr>
      </a:lvl7pPr>
      <a:lvl8pPr marL="1371600" algn="l" rtl="0" fontAlgn="base">
        <a:lnSpc>
          <a:spcPct val="85000"/>
        </a:lnSpc>
        <a:spcBef>
          <a:spcPct val="0"/>
        </a:spcBef>
        <a:spcAft>
          <a:spcPct val="0"/>
        </a:spcAft>
        <a:defRPr sz="2600">
          <a:solidFill>
            <a:schemeClr val="bg1"/>
          </a:solidFill>
          <a:latin typeface="Arial" charset="0"/>
          <a:ea typeface="ＭＳ Ｐゴシック" pitchFamily="-16" charset="-128"/>
        </a:defRPr>
      </a:lvl8pPr>
      <a:lvl9pPr marL="1828800" algn="l" rtl="0" fontAlgn="base">
        <a:lnSpc>
          <a:spcPct val="85000"/>
        </a:lnSpc>
        <a:spcBef>
          <a:spcPct val="0"/>
        </a:spcBef>
        <a:spcAft>
          <a:spcPct val="0"/>
        </a:spcAft>
        <a:defRPr sz="2600">
          <a:solidFill>
            <a:schemeClr val="bg1"/>
          </a:solidFill>
          <a:latin typeface="Arial" charset="0"/>
          <a:ea typeface="ＭＳ Ｐゴシック" pitchFamily="-16" charset="-128"/>
        </a:defRPr>
      </a:lvl9pPr>
    </p:titleStyle>
    <p:bodyStyle>
      <a:lvl1pPr algn="l" rtl="0" eaLnBrk="0" fontAlgn="base" hangingPunct="0">
        <a:lnSpc>
          <a:spcPct val="90000"/>
        </a:lnSpc>
        <a:spcBef>
          <a:spcPct val="60000"/>
        </a:spcBef>
        <a:spcAft>
          <a:spcPct val="0"/>
        </a:spcAft>
        <a:buClr>
          <a:srgbClr val="5F2861"/>
        </a:buClr>
        <a:buSzPct val="120000"/>
        <a:tabLst>
          <a:tab pos="261938" algn="l"/>
        </a:tabLst>
        <a:defRPr sz="2000">
          <a:solidFill>
            <a:schemeClr val="tx1"/>
          </a:solidFill>
          <a:latin typeface="+mn-lt"/>
          <a:ea typeface="+mn-ea"/>
          <a:cs typeface="+mn-cs"/>
        </a:defRPr>
      </a:lvl1pPr>
      <a:lvl2pPr marL="700088" indent="-258763" algn="l" rtl="0" eaLnBrk="0" fontAlgn="base" hangingPunct="0">
        <a:lnSpc>
          <a:spcPct val="90000"/>
        </a:lnSpc>
        <a:spcBef>
          <a:spcPct val="50000"/>
        </a:spcBef>
        <a:spcAft>
          <a:spcPct val="0"/>
        </a:spcAft>
        <a:buClr>
          <a:srgbClr val="5F2861"/>
        </a:buClr>
        <a:buSzPct val="120000"/>
        <a:buChar char="•"/>
        <a:tabLst>
          <a:tab pos="261938" algn="l"/>
        </a:tabLst>
        <a:defRPr sz="2000">
          <a:solidFill>
            <a:schemeClr val="tx1"/>
          </a:solidFill>
          <a:latin typeface="+mn-lt"/>
          <a:ea typeface="+mn-ea"/>
        </a:defRPr>
      </a:lvl2pPr>
      <a:lvl3pPr marL="1162050" indent="-282575" algn="l" rtl="0" eaLnBrk="0" fontAlgn="base" hangingPunct="0">
        <a:lnSpc>
          <a:spcPct val="90000"/>
        </a:lnSpc>
        <a:spcBef>
          <a:spcPct val="50000"/>
        </a:spcBef>
        <a:spcAft>
          <a:spcPct val="0"/>
        </a:spcAft>
        <a:buFont typeface="Arial" charset="0"/>
        <a:buChar char="-"/>
        <a:tabLst>
          <a:tab pos="261938" algn="l"/>
        </a:tabLst>
        <a:defRPr sz="2000">
          <a:solidFill>
            <a:schemeClr val="tx1"/>
          </a:solidFill>
          <a:latin typeface="+mn-lt"/>
          <a:ea typeface="+mn-ea"/>
        </a:defRPr>
      </a:lvl3pPr>
      <a:lvl4pPr marL="1627188" indent="-285750" algn="l" rtl="0" eaLnBrk="0" fontAlgn="base" hangingPunct="0">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n-ea"/>
        </a:defRPr>
      </a:lvl4pPr>
      <a:lvl5pPr marL="2087563" indent="-280988" algn="l" rtl="0" eaLnBrk="0" fontAlgn="base" hangingPunct="0">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n-ea"/>
        </a:defRPr>
      </a:lvl5pPr>
      <a:lvl6pPr marL="2544763" indent="-280988" algn="l" rtl="0" fontAlgn="base">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n-ea"/>
        </a:defRPr>
      </a:lvl6pPr>
      <a:lvl7pPr marL="3001963" indent="-280988" algn="l" rtl="0" fontAlgn="base">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n-ea"/>
        </a:defRPr>
      </a:lvl7pPr>
      <a:lvl8pPr marL="3459163" indent="-280988" algn="l" rtl="0" fontAlgn="base">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n-ea"/>
        </a:defRPr>
      </a:lvl8pPr>
      <a:lvl9pPr marL="3916363" indent="-280988" algn="l" rtl="0" fontAlgn="base">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latin typeface="Calibri" panose="020F0502020204030204" pitchFamily="34" charset="0"/>
                <a:cs typeface="Calibri" panose="020F0502020204030204" pitchFamily="34" charset="0"/>
              </a:rPr>
              <a:t>Adult social care ratings summary</a:t>
            </a:r>
            <a:endParaRPr lang="en-GB" dirty="0">
              <a:latin typeface="Calibri" panose="020F0502020204030204" pitchFamily="34" charset="0"/>
              <a:cs typeface="Calibri" panose="020F0502020204030204" pitchFamily="34" charset="0"/>
            </a:endParaRPr>
          </a:p>
        </p:txBody>
      </p:sp>
      <p:sp>
        <p:nvSpPr>
          <p:cNvPr id="3" name="Subtitle 2"/>
          <p:cNvSpPr>
            <a:spLocks noGrp="1"/>
          </p:cNvSpPr>
          <p:nvPr>
            <p:ph type="subTitle" sz="quarter" idx="1"/>
          </p:nvPr>
        </p:nvSpPr>
        <p:spPr>
          <a:xfrm>
            <a:off x="611560" y="2780928"/>
            <a:ext cx="5868516" cy="381000"/>
          </a:xfrm>
        </p:spPr>
        <p:txBody>
          <a:bodyPr/>
          <a:lstStyle/>
          <a:p>
            <a:r>
              <a:rPr lang="en-GB" sz="1800" dirty="0" smtClean="0">
                <a:latin typeface="Calibri" panose="020F0502020204030204" pitchFamily="34" charset="0"/>
                <a:cs typeface="Calibri" panose="020F0502020204030204" pitchFamily="34" charset="0"/>
              </a:rPr>
              <a:t>Current ratings published up to  5 December 2017</a:t>
            </a:r>
          </a:p>
          <a:p>
            <a:r>
              <a:rPr lang="en-GB" sz="1800" dirty="0" smtClean="0">
                <a:latin typeface="Calibri" panose="020F0502020204030204" pitchFamily="34" charset="0"/>
                <a:cs typeface="Calibri" panose="020F0502020204030204" pitchFamily="34" charset="0"/>
              </a:rPr>
              <a:t>National Reporting Team</a:t>
            </a:r>
          </a:p>
          <a:p>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329098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anose="020F0502020204030204" pitchFamily="34" charset="0"/>
                <a:cs typeface="Calibri" panose="020F0502020204030204" pitchFamily="34" charset="0"/>
              </a:rPr>
              <a:t>Overall ratings by region (rated locations)</a:t>
            </a:r>
            <a:endParaRPr lang="en-GB"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pPr>
              <a:defRPr/>
            </a:pPr>
            <a:fld id="{FFE3E291-6D0A-4870-875B-E36C48179EF1}" type="slidenum">
              <a:rPr lang="en-US" altLang="en-US" smtClean="0"/>
              <a:pPr>
                <a:defRPr/>
              </a:pPr>
              <a:t>10</a:t>
            </a:fld>
            <a:endParaRPr lang="en-US" altLang="en-US" sz="1400">
              <a:solidFill>
                <a:srgbClr val="6D2E69"/>
              </a:solidFill>
            </a:endParaRPr>
          </a:p>
        </p:txBody>
      </p:sp>
      <p:sp>
        <p:nvSpPr>
          <p:cNvPr id="8" name="TextBox 7"/>
          <p:cNvSpPr txBox="1"/>
          <p:nvPr/>
        </p:nvSpPr>
        <p:spPr>
          <a:xfrm>
            <a:off x="395536" y="6248345"/>
            <a:ext cx="4065216" cy="276999"/>
          </a:xfrm>
          <a:prstGeom prst="rect">
            <a:avLst/>
          </a:prstGeom>
          <a:noFill/>
        </p:spPr>
        <p:txBody>
          <a:bodyPr wrap="square">
            <a:spAutoFit/>
          </a:bodyPr>
          <a:lstStyle/>
          <a:p>
            <a:pPr>
              <a:defRPr/>
            </a:pPr>
            <a:r>
              <a:rPr lang="en-GB" sz="1200" dirty="0" smtClean="0">
                <a:solidFill>
                  <a:srgbClr val="000000"/>
                </a:solidFill>
                <a:latin typeface="Calibri" panose="020F0502020204030204" pitchFamily="34" charset="0"/>
                <a:cs typeface="Calibri" panose="020F0502020204030204" pitchFamily="34" charset="0"/>
              </a:rPr>
              <a:t>Figures in chart are percentages of rated locations</a:t>
            </a:r>
            <a:endParaRPr lang="en-GB" sz="1200" dirty="0">
              <a:solidFill>
                <a:srgbClr val="000000"/>
              </a:solidFill>
              <a:latin typeface="Calibri" panose="020F0502020204030204" pitchFamily="34" charset="0"/>
              <a:cs typeface="Calibri" panose="020F0502020204030204" pitchFamily="34" charset="0"/>
            </a:endParaRPr>
          </a:p>
        </p:txBody>
      </p:sp>
      <p:sp>
        <p:nvSpPr>
          <p:cNvPr id="7" name="TextBox 6"/>
          <p:cNvSpPr txBox="1"/>
          <p:nvPr/>
        </p:nvSpPr>
        <p:spPr>
          <a:xfrm>
            <a:off x="362768" y="6525344"/>
            <a:ext cx="3345135" cy="246221"/>
          </a:xfrm>
          <a:prstGeom prst="rect">
            <a:avLst/>
          </a:prstGeom>
          <a:noFill/>
        </p:spPr>
        <p:txBody>
          <a:bodyPr wrap="square">
            <a:spAutoFit/>
          </a:bodyPr>
          <a:lstStyle/>
          <a:p>
            <a:pPr>
              <a:defRPr/>
            </a:pPr>
            <a:r>
              <a:rPr lang="en-GB" sz="1000" dirty="0">
                <a:solidFill>
                  <a:srgbClr val="000000"/>
                </a:solidFill>
                <a:latin typeface="Calibri" panose="020F0502020204030204" pitchFamily="34" charset="0"/>
                <a:cs typeface="Calibri" panose="020F0502020204030204" pitchFamily="34" charset="0"/>
              </a:rPr>
              <a:t>Source: CQC ratings </a:t>
            </a:r>
            <a:r>
              <a:rPr lang="en-GB" sz="1000" dirty="0" smtClean="0">
                <a:solidFill>
                  <a:srgbClr val="000000"/>
                </a:solidFill>
                <a:latin typeface="Calibri" panose="020F0502020204030204" pitchFamily="34" charset="0"/>
                <a:cs typeface="Calibri" panose="020F0502020204030204" pitchFamily="34" charset="0"/>
              </a:rPr>
              <a:t>data, data extracted 05/12/2017</a:t>
            </a:r>
            <a:endParaRPr lang="en-GB" sz="1000" dirty="0">
              <a:solidFill>
                <a:srgbClr val="000000"/>
              </a:solidFill>
              <a:latin typeface="Calibri" panose="020F0502020204030204" pitchFamily="34" charset="0"/>
              <a:cs typeface="Calibri" panose="020F0502020204030204" pitchFamily="34"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849701"/>
            <a:ext cx="7525167" cy="3917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76311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anose="020F0502020204030204" pitchFamily="34" charset="0"/>
                <a:cs typeface="Calibri" panose="020F0502020204030204" pitchFamily="34" charset="0"/>
              </a:rPr>
              <a:t>Overall ratings by region (all locations)</a:t>
            </a:r>
            <a:endParaRPr lang="en-GB"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pPr>
              <a:defRPr/>
            </a:pPr>
            <a:fld id="{FFE3E291-6D0A-4870-875B-E36C48179EF1}" type="slidenum">
              <a:rPr lang="en-US" altLang="en-US" smtClean="0"/>
              <a:pPr>
                <a:defRPr/>
              </a:pPr>
              <a:t>11</a:t>
            </a:fld>
            <a:endParaRPr lang="en-US" altLang="en-US" sz="1400">
              <a:solidFill>
                <a:srgbClr val="6D2E69"/>
              </a:solidFill>
            </a:endParaRPr>
          </a:p>
        </p:txBody>
      </p:sp>
      <p:sp>
        <p:nvSpPr>
          <p:cNvPr id="9" name="TextBox 8"/>
          <p:cNvSpPr txBox="1"/>
          <p:nvPr/>
        </p:nvSpPr>
        <p:spPr>
          <a:xfrm>
            <a:off x="443160" y="6248345"/>
            <a:ext cx="5929040" cy="276999"/>
          </a:xfrm>
          <a:prstGeom prst="rect">
            <a:avLst/>
          </a:prstGeom>
          <a:noFill/>
        </p:spPr>
        <p:txBody>
          <a:bodyPr wrap="square">
            <a:spAutoFit/>
          </a:bodyPr>
          <a:lstStyle/>
          <a:p>
            <a:pPr>
              <a:defRPr/>
            </a:pPr>
            <a:r>
              <a:rPr lang="en-GB" sz="1200" dirty="0" smtClean="0">
                <a:solidFill>
                  <a:srgbClr val="000000"/>
                </a:solidFill>
                <a:latin typeface="Calibri" panose="020F0502020204030204" pitchFamily="34" charset="0"/>
                <a:cs typeface="Calibri" panose="020F0502020204030204" pitchFamily="34" charset="0"/>
              </a:rPr>
              <a:t>Figures in chart are percentages of all locations with the grey % being locations not yet rated</a:t>
            </a:r>
            <a:endParaRPr lang="en-GB" sz="1200" dirty="0">
              <a:solidFill>
                <a:srgbClr val="000000"/>
              </a:solidFill>
              <a:latin typeface="Calibri" panose="020F0502020204030204" pitchFamily="34" charset="0"/>
              <a:cs typeface="Calibri" panose="020F0502020204030204" pitchFamily="34" charset="0"/>
            </a:endParaRPr>
          </a:p>
        </p:txBody>
      </p:sp>
      <p:sp>
        <p:nvSpPr>
          <p:cNvPr id="8" name="TextBox 7"/>
          <p:cNvSpPr txBox="1"/>
          <p:nvPr/>
        </p:nvSpPr>
        <p:spPr>
          <a:xfrm>
            <a:off x="362768" y="6525344"/>
            <a:ext cx="3345135" cy="246221"/>
          </a:xfrm>
          <a:prstGeom prst="rect">
            <a:avLst/>
          </a:prstGeom>
          <a:noFill/>
        </p:spPr>
        <p:txBody>
          <a:bodyPr wrap="square">
            <a:spAutoFit/>
          </a:bodyPr>
          <a:lstStyle/>
          <a:p>
            <a:pPr>
              <a:defRPr/>
            </a:pPr>
            <a:r>
              <a:rPr lang="en-GB" sz="1000" dirty="0">
                <a:solidFill>
                  <a:srgbClr val="000000"/>
                </a:solidFill>
                <a:latin typeface="Calibri" panose="020F0502020204030204" pitchFamily="34" charset="0"/>
                <a:cs typeface="Calibri" panose="020F0502020204030204" pitchFamily="34" charset="0"/>
              </a:rPr>
              <a:t>Source: CQC ratings </a:t>
            </a:r>
            <a:r>
              <a:rPr lang="en-GB" sz="1000" dirty="0" smtClean="0">
                <a:solidFill>
                  <a:srgbClr val="000000"/>
                </a:solidFill>
                <a:latin typeface="Calibri" panose="020F0502020204030204" pitchFamily="34" charset="0"/>
                <a:cs typeface="Calibri" panose="020F0502020204030204" pitchFamily="34" charset="0"/>
              </a:rPr>
              <a:t>data, data extracted 05/12/2017</a:t>
            </a:r>
            <a:endParaRPr lang="en-GB" sz="1000" dirty="0">
              <a:solidFill>
                <a:srgbClr val="000000"/>
              </a:solidFill>
              <a:latin typeface="Calibri" panose="020F0502020204030204" pitchFamily="34" charset="0"/>
              <a:cs typeface="Calibri" panose="020F0502020204030204" pitchFamily="34"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1261" y="1916833"/>
            <a:ext cx="7519471" cy="39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51633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anose="020F0502020204030204" pitchFamily="34" charset="0"/>
                <a:cs typeface="Calibri" panose="020F0502020204030204" pitchFamily="34" charset="0"/>
              </a:rPr>
              <a:t>Nursing and Residential ratings by region</a:t>
            </a:r>
            <a:endParaRPr lang="en-GB"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pPr>
              <a:defRPr/>
            </a:pPr>
            <a:fld id="{FFE3E291-6D0A-4870-875B-E36C48179EF1}" type="slidenum">
              <a:rPr lang="en-US" altLang="en-US" smtClean="0"/>
              <a:pPr>
                <a:defRPr/>
              </a:pPr>
              <a:t>12</a:t>
            </a:fld>
            <a:endParaRPr lang="en-US" altLang="en-US" sz="1400">
              <a:solidFill>
                <a:srgbClr val="6D2E69"/>
              </a:solidFill>
            </a:endParaRPr>
          </a:p>
        </p:txBody>
      </p:sp>
      <p:sp>
        <p:nvSpPr>
          <p:cNvPr id="5" name="TextBox 4"/>
          <p:cNvSpPr txBox="1"/>
          <p:nvPr/>
        </p:nvSpPr>
        <p:spPr>
          <a:xfrm>
            <a:off x="395536" y="6230341"/>
            <a:ext cx="4065216" cy="246221"/>
          </a:xfrm>
          <a:prstGeom prst="rect">
            <a:avLst/>
          </a:prstGeom>
          <a:noFill/>
        </p:spPr>
        <p:txBody>
          <a:bodyPr wrap="square">
            <a:spAutoFit/>
          </a:bodyPr>
          <a:lstStyle/>
          <a:p>
            <a:pPr>
              <a:defRPr/>
            </a:pPr>
            <a:r>
              <a:rPr lang="en-GB" sz="1000" dirty="0" smtClean="0">
                <a:solidFill>
                  <a:srgbClr val="000000"/>
                </a:solidFill>
                <a:latin typeface="Calibri" panose="020F0502020204030204" pitchFamily="34" charset="0"/>
                <a:cs typeface="Calibri" panose="020F0502020204030204" pitchFamily="34" charset="0"/>
              </a:rPr>
              <a:t>Figures in chart are percentages of rated locations</a:t>
            </a:r>
            <a:endParaRPr lang="en-GB" sz="1000" dirty="0">
              <a:solidFill>
                <a:srgbClr val="000000"/>
              </a:solidFill>
              <a:latin typeface="Calibri" panose="020F0502020204030204" pitchFamily="34" charset="0"/>
              <a:cs typeface="Calibri" panose="020F0502020204030204" pitchFamily="34" charset="0"/>
            </a:endParaRPr>
          </a:p>
        </p:txBody>
      </p:sp>
      <p:sp>
        <p:nvSpPr>
          <p:cNvPr id="8" name="TextBox 7"/>
          <p:cNvSpPr txBox="1"/>
          <p:nvPr/>
        </p:nvSpPr>
        <p:spPr>
          <a:xfrm>
            <a:off x="362768" y="6525344"/>
            <a:ext cx="3345135" cy="246221"/>
          </a:xfrm>
          <a:prstGeom prst="rect">
            <a:avLst/>
          </a:prstGeom>
          <a:noFill/>
        </p:spPr>
        <p:txBody>
          <a:bodyPr wrap="square">
            <a:spAutoFit/>
          </a:bodyPr>
          <a:lstStyle/>
          <a:p>
            <a:pPr>
              <a:defRPr/>
            </a:pPr>
            <a:r>
              <a:rPr lang="en-GB" sz="1000" dirty="0">
                <a:solidFill>
                  <a:srgbClr val="000000"/>
                </a:solidFill>
                <a:latin typeface="Calibri" panose="020F0502020204030204" pitchFamily="34" charset="0"/>
                <a:cs typeface="Calibri" panose="020F0502020204030204" pitchFamily="34" charset="0"/>
              </a:rPr>
              <a:t>Source: CQC ratings </a:t>
            </a:r>
            <a:r>
              <a:rPr lang="en-GB" sz="1000" dirty="0" smtClean="0">
                <a:solidFill>
                  <a:srgbClr val="000000"/>
                </a:solidFill>
                <a:latin typeface="Calibri" panose="020F0502020204030204" pitchFamily="34" charset="0"/>
                <a:cs typeface="Calibri" panose="020F0502020204030204" pitchFamily="34" charset="0"/>
              </a:rPr>
              <a:t>data, data extracted 05/12/2017</a:t>
            </a:r>
            <a:endParaRPr lang="en-GB" sz="1000" dirty="0">
              <a:solidFill>
                <a:srgbClr val="000000"/>
              </a:solidFill>
              <a:latin typeface="Calibri" panose="020F0502020204030204" pitchFamily="34" charset="0"/>
              <a:cs typeface="Calibri" panose="020F0502020204030204" pitchFamily="34"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82" y="1412776"/>
            <a:ext cx="5022702"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77192" y="4005064"/>
            <a:ext cx="5054207" cy="2646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0456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latin typeface="Calibri" panose="020F0502020204030204" pitchFamily="34" charset="0"/>
                <a:cs typeface="Calibri" panose="020F0502020204030204" pitchFamily="34" charset="0"/>
              </a:rPr>
              <a:t>Current ratings overall and by key question for active locations</a:t>
            </a:r>
            <a:endParaRPr lang="en-GB" sz="24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pPr>
              <a:defRPr/>
            </a:pPr>
            <a:fld id="{FFE3E291-6D0A-4870-875B-E36C48179EF1}" type="slidenum">
              <a:rPr lang="en-US" altLang="en-US" smtClean="0"/>
              <a:pPr>
                <a:defRPr/>
              </a:pPr>
              <a:t>2</a:t>
            </a:fld>
            <a:endParaRPr lang="en-US" altLang="en-US" sz="1400">
              <a:solidFill>
                <a:srgbClr val="6D2E69"/>
              </a:solidFill>
            </a:endParaRPr>
          </a:p>
        </p:txBody>
      </p:sp>
      <p:sp>
        <p:nvSpPr>
          <p:cNvPr id="6" name="TextBox 5"/>
          <p:cNvSpPr txBox="1"/>
          <p:nvPr/>
        </p:nvSpPr>
        <p:spPr>
          <a:xfrm>
            <a:off x="362768" y="6525344"/>
            <a:ext cx="3345135" cy="246221"/>
          </a:xfrm>
          <a:prstGeom prst="rect">
            <a:avLst/>
          </a:prstGeom>
          <a:noFill/>
        </p:spPr>
        <p:txBody>
          <a:bodyPr wrap="square">
            <a:spAutoFit/>
          </a:bodyPr>
          <a:lstStyle/>
          <a:p>
            <a:pPr>
              <a:defRPr/>
            </a:pPr>
            <a:r>
              <a:rPr lang="en-GB" sz="1000" dirty="0">
                <a:solidFill>
                  <a:srgbClr val="000000"/>
                </a:solidFill>
                <a:latin typeface="Calibri" panose="020F0502020204030204" pitchFamily="34" charset="0"/>
                <a:cs typeface="Calibri" panose="020F0502020204030204" pitchFamily="34" charset="0"/>
              </a:rPr>
              <a:t>Source: CQC ratings </a:t>
            </a:r>
            <a:r>
              <a:rPr lang="en-GB" sz="1000" dirty="0" smtClean="0">
                <a:solidFill>
                  <a:srgbClr val="000000"/>
                </a:solidFill>
                <a:latin typeface="Calibri" panose="020F0502020204030204" pitchFamily="34" charset="0"/>
                <a:cs typeface="Calibri" panose="020F0502020204030204" pitchFamily="34" charset="0"/>
              </a:rPr>
              <a:t>data, data extracted 05/12/2017</a:t>
            </a:r>
            <a:endParaRPr lang="en-GB" sz="1000" dirty="0">
              <a:solidFill>
                <a:srgbClr val="000000"/>
              </a:solidFill>
              <a:latin typeface="Calibri" panose="020F0502020204030204" pitchFamily="34" charset="0"/>
              <a:cs typeface="Calibri" panose="020F0502020204030204" pitchFamily="34" charset="0"/>
            </a:endParaRPr>
          </a:p>
        </p:txBody>
      </p:sp>
      <p:sp>
        <p:nvSpPr>
          <p:cNvPr id="12" name="TextBox 11"/>
          <p:cNvSpPr txBox="1"/>
          <p:nvPr/>
        </p:nvSpPr>
        <p:spPr>
          <a:xfrm>
            <a:off x="4763909" y="6279123"/>
            <a:ext cx="3345135" cy="246221"/>
          </a:xfrm>
          <a:prstGeom prst="rect">
            <a:avLst/>
          </a:prstGeom>
          <a:noFill/>
        </p:spPr>
        <p:txBody>
          <a:bodyPr wrap="square">
            <a:spAutoFit/>
          </a:bodyPr>
          <a:lstStyle/>
          <a:p>
            <a:pPr>
              <a:defRPr/>
            </a:pPr>
            <a:r>
              <a:rPr lang="en-GB" sz="1000" dirty="0">
                <a:solidFill>
                  <a:srgbClr val="000000"/>
                </a:solidFill>
                <a:latin typeface="Calibri" panose="020F0502020204030204" pitchFamily="34" charset="0"/>
                <a:cs typeface="Calibri" panose="020F0502020204030204" pitchFamily="34" charset="0"/>
              </a:rPr>
              <a:t>Note: Figures in chart are percentages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56792"/>
            <a:ext cx="3932237" cy="278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0757" y="3631172"/>
            <a:ext cx="5151437" cy="266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6860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latin typeface="Calibri" panose="020F0502020204030204" pitchFamily="34" charset="0"/>
                <a:cs typeface="Calibri" panose="020F0502020204030204" pitchFamily="34" charset="0"/>
              </a:rPr>
              <a:t>Current overall ratings by service type</a:t>
            </a:r>
            <a:endParaRPr lang="en-GB" sz="24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pPr>
              <a:defRPr/>
            </a:pPr>
            <a:fld id="{FFE3E291-6D0A-4870-875B-E36C48179EF1}" type="slidenum">
              <a:rPr lang="en-US" altLang="en-US" smtClean="0"/>
              <a:pPr>
                <a:defRPr/>
              </a:pPr>
              <a:t>3</a:t>
            </a:fld>
            <a:endParaRPr lang="en-US" altLang="en-US" sz="1400">
              <a:solidFill>
                <a:srgbClr val="6D2E69"/>
              </a:solidFill>
            </a:endParaRPr>
          </a:p>
        </p:txBody>
      </p:sp>
      <p:sp>
        <p:nvSpPr>
          <p:cNvPr id="8" name="TextBox 7"/>
          <p:cNvSpPr txBox="1"/>
          <p:nvPr/>
        </p:nvSpPr>
        <p:spPr>
          <a:xfrm>
            <a:off x="390854" y="5586625"/>
            <a:ext cx="8280920" cy="1061829"/>
          </a:xfrm>
          <a:prstGeom prst="rect">
            <a:avLst/>
          </a:prstGeom>
          <a:noFill/>
        </p:spPr>
        <p:txBody>
          <a:bodyPr wrap="square" rtlCol="0">
            <a:spAutoFit/>
          </a:bodyPr>
          <a:lstStyle/>
          <a:p>
            <a:pPr algn="just"/>
            <a:r>
              <a:rPr lang="en-GB" sz="1050" dirty="0" smtClean="0">
                <a:latin typeface="Calibri" panose="020F0502020204030204" pitchFamily="34" charset="0"/>
                <a:cs typeface="Calibri" panose="020F0502020204030204" pitchFamily="34" charset="0"/>
              </a:rPr>
              <a:t>Please note:</a:t>
            </a:r>
          </a:p>
          <a:p>
            <a:pPr marL="171450" indent="-171450" algn="just">
              <a:buFont typeface="Arial" panose="020B0604020202020204" pitchFamily="34" charset="0"/>
              <a:buChar char="•"/>
            </a:pPr>
            <a:r>
              <a:rPr lang="en-GB" sz="1050" dirty="0" smtClean="0">
                <a:latin typeface="Calibri" panose="020F0502020204030204" pitchFamily="34" charset="0"/>
                <a:cs typeface="Calibri" panose="020F0502020204030204" pitchFamily="34" charset="0"/>
              </a:rPr>
              <a:t>figures in brackets are the number of active locations rated</a:t>
            </a:r>
          </a:p>
          <a:p>
            <a:pPr marL="171450" indent="-171450" algn="just">
              <a:buFont typeface="Arial" panose="020B0604020202020204" pitchFamily="34" charset="0"/>
              <a:buChar char="•"/>
            </a:pPr>
            <a:r>
              <a:rPr lang="en-GB" sz="1050" dirty="0" smtClean="0">
                <a:latin typeface="Calibri" panose="020F0502020204030204" pitchFamily="34" charset="0"/>
              </a:rPr>
              <a:t>In previous updates, locations that were registered as both domiciliary care agencies and community social care were included under both types of service. Now, domiciliary care agencies continue to include any location which is registered as providing this service but community social care now only includes locations which provide other types of community social care. </a:t>
            </a:r>
            <a:endParaRPr lang="en-GB" sz="1050" dirty="0">
              <a:latin typeface="Calibri" panose="020F0502020204030204" pitchFamily="34" charset="0"/>
            </a:endParaRPr>
          </a:p>
          <a:p>
            <a:pPr algn="just"/>
            <a:endParaRPr lang="en-GB" sz="1050" dirty="0" smtClean="0">
              <a:latin typeface="Calibri" panose="020F0502020204030204" pitchFamily="34" charset="0"/>
              <a:cs typeface="Calibri" panose="020F0502020204030204" pitchFamily="34" charset="0"/>
            </a:endParaRPr>
          </a:p>
        </p:txBody>
      </p:sp>
      <p:sp>
        <p:nvSpPr>
          <p:cNvPr id="9" name="TextBox 8"/>
          <p:cNvSpPr txBox="1"/>
          <p:nvPr/>
        </p:nvSpPr>
        <p:spPr>
          <a:xfrm>
            <a:off x="362768" y="6525344"/>
            <a:ext cx="3345135" cy="246221"/>
          </a:xfrm>
          <a:prstGeom prst="rect">
            <a:avLst/>
          </a:prstGeom>
          <a:noFill/>
        </p:spPr>
        <p:txBody>
          <a:bodyPr wrap="square">
            <a:spAutoFit/>
          </a:bodyPr>
          <a:lstStyle/>
          <a:p>
            <a:pPr>
              <a:defRPr/>
            </a:pPr>
            <a:r>
              <a:rPr lang="en-GB" sz="1000" dirty="0">
                <a:solidFill>
                  <a:srgbClr val="000000"/>
                </a:solidFill>
                <a:latin typeface="Calibri" panose="020F0502020204030204" pitchFamily="34" charset="0"/>
                <a:cs typeface="Calibri" panose="020F0502020204030204" pitchFamily="34" charset="0"/>
              </a:rPr>
              <a:t>Source: CQC ratings </a:t>
            </a:r>
            <a:r>
              <a:rPr lang="en-GB" sz="1000" dirty="0" smtClean="0">
                <a:solidFill>
                  <a:srgbClr val="000000"/>
                </a:solidFill>
                <a:latin typeface="Calibri" panose="020F0502020204030204" pitchFamily="34" charset="0"/>
                <a:cs typeface="Calibri" panose="020F0502020204030204" pitchFamily="34" charset="0"/>
              </a:rPr>
              <a:t>data, data extracted 05/12/2017</a:t>
            </a:r>
            <a:endParaRPr lang="en-GB" sz="1000" dirty="0">
              <a:solidFill>
                <a:srgbClr val="000000"/>
              </a:solidFill>
              <a:latin typeface="Calibri" panose="020F0502020204030204" pitchFamily="34" charset="0"/>
              <a:cs typeface="Calibri" panose="020F0502020204030204" pitchFamily="34" charset="0"/>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9239" y="1484784"/>
            <a:ext cx="6064150" cy="41800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3601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latin typeface="Calibri" panose="020F0502020204030204" pitchFamily="34" charset="0"/>
                <a:cs typeface="Calibri" panose="020F0502020204030204" pitchFamily="34" charset="0"/>
              </a:rPr>
              <a:t>Current overall ratings by size of care home</a:t>
            </a:r>
            <a:endParaRPr lang="en-GB" sz="24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pPr>
              <a:defRPr/>
            </a:pPr>
            <a:fld id="{FFE3E291-6D0A-4870-875B-E36C48179EF1}" type="slidenum">
              <a:rPr lang="en-US" altLang="en-US" smtClean="0"/>
              <a:pPr>
                <a:defRPr/>
              </a:pPr>
              <a:t>4</a:t>
            </a:fld>
            <a:endParaRPr lang="en-US" altLang="en-US" sz="1400">
              <a:solidFill>
                <a:srgbClr val="6D2E69"/>
              </a:solidFill>
            </a:endParaRPr>
          </a:p>
        </p:txBody>
      </p:sp>
      <p:sp>
        <p:nvSpPr>
          <p:cNvPr id="5" name="TextBox 4"/>
          <p:cNvSpPr txBox="1"/>
          <p:nvPr/>
        </p:nvSpPr>
        <p:spPr>
          <a:xfrm>
            <a:off x="1276578" y="6037575"/>
            <a:ext cx="6881267" cy="261610"/>
          </a:xfrm>
          <a:prstGeom prst="rect">
            <a:avLst/>
          </a:prstGeom>
          <a:noFill/>
        </p:spPr>
        <p:txBody>
          <a:bodyPr wrap="square" rtlCol="0">
            <a:spAutoFit/>
          </a:bodyPr>
          <a:lstStyle/>
          <a:p>
            <a:r>
              <a:rPr lang="en-GB" sz="1100" dirty="0" smtClean="0">
                <a:latin typeface="Calibri" panose="020F0502020204030204" pitchFamily="34" charset="0"/>
                <a:cs typeface="Calibri" panose="020F0502020204030204" pitchFamily="34" charset="0"/>
              </a:rPr>
              <a:t>Small = 1-10 beds, Medium = 11-49, Large = 50+</a:t>
            </a:r>
            <a:endParaRPr lang="en-GB" sz="1100" dirty="0">
              <a:latin typeface="Calibri" panose="020F0502020204030204" pitchFamily="34" charset="0"/>
              <a:cs typeface="Calibri" panose="020F0502020204030204" pitchFamily="34" charset="0"/>
            </a:endParaRPr>
          </a:p>
        </p:txBody>
      </p:sp>
      <p:sp>
        <p:nvSpPr>
          <p:cNvPr id="8" name="TextBox 7"/>
          <p:cNvSpPr txBox="1"/>
          <p:nvPr/>
        </p:nvSpPr>
        <p:spPr>
          <a:xfrm>
            <a:off x="362768" y="6525344"/>
            <a:ext cx="3345135" cy="246221"/>
          </a:xfrm>
          <a:prstGeom prst="rect">
            <a:avLst/>
          </a:prstGeom>
          <a:noFill/>
        </p:spPr>
        <p:txBody>
          <a:bodyPr wrap="square">
            <a:spAutoFit/>
          </a:bodyPr>
          <a:lstStyle/>
          <a:p>
            <a:pPr>
              <a:defRPr/>
            </a:pPr>
            <a:r>
              <a:rPr lang="en-GB" sz="1000" dirty="0">
                <a:solidFill>
                  <a:srgbClr val="000000"/>
                </a:solidFill>
                <a:latin typeface="Calibri" panose="020F0502020204030204" pitchFamily="34" charset="0"/>
                <a:cs typeface="Calibri" panose="020F0502020204030204" pitchFamily="34" charset="0"/>
              </a:rPr>
              <a:t>Source: CQC ratings </a:t>
            </a:r>
            <a:r>
              <a:rPr lang="en-GB" sz="1000" dirty="0" smtClean="0">
                <a:solidFill>
                  <a:srgbClr val="000000"/>
                </a:solidFill>
                <a:latin typeface="Calibri" panose="020F0502020204030204" pitchFamily="34" charset="0"/>
                <a:cs typeface="Calibri" panose="020F0502020204030204" pitchFamily="34" charset="0"/>
              </a:rPr>
              <a:t>data, data extracted 05/12/2017</a:t>
            </a:r>
            <a:endParaRPr lang="en-GB" sz="1000" dirty="0">
              <a:solidFill>
                <a:srgbClr val="000000"/>
              </a:solidFill>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110" y="1628800"/>
            <a:ext cx="7113735" cy="4093240"/>
          </a:xfrm>
          <a:prstGeom prst="rect">
            <a:avLst/>
          </a:prstGeom>
        </p:spPr>
      </p:pic>
    </p:spTree>
    <p:extLst>
      <p:ext uri="{BB962C8B-B14F-4D97-AF65-F5344CB8AC3E}">
        <p14:creationId xmlns:p14="http://schemas.microsoft.com/office/powerpoint/2010/main" val="3435677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latin typeface="Calibri" panose="020F0502020204030204" pitchFamily="34" charset="0"/>
                <a:cs typeface="Calibri" panose="020F0502020204030204" pitchFamily="34" charset="0"/>
              </a:rPr>
              <a:t>Current overall ratings by size of domiciliary care agency</a:t>
            </a:r>
            <a:endParaRPr lang="en-GB" sz="24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pPr>
              <a:defRPr/>
            </a:pPr>
            <a:fld id="{FFE3E291-6D0A-4870-875B-E36C48179EF1}" type="slidenum">
              <a:rPr lang="en-US" altLang="en-US" smtClean="0"/>
              <a:pPr>
                <a:defRPr/>
              </a:pPr>
              <a:t>5</a:t>
            </a:fld>
            <a:endParaRPr lang="en-US" altLang="en-US" sz="1400">
              <a:solidFill>
                <a:srgbClr val="6D2E69"/>
              </a:solidFill>
            </a:endParaRPr>
          </a:p>
        </p:txBody>
      </p:sp>
      <p:sp>
        <p:nvSpPr>
          <p:cNvPr id="6" name="TextBox 5"/>
          <p:cNvSpPr txBox="1"/>
          <p:nvPr/>
        </p:nvSpPr>
        <p:spPr>
          <a:xfrm>
            <a:off x="362768" y="6525344"/>
            <a:ext cx="5649392" cy="246221"/>
          </a:xfrm>
          <a:prstGeom prst="rect">
            <a:avLst/>
          </a:prstGeom>
          <a:noFill/>
        </p:spPr>
        <p:txBody>
          <a:bodyPr wrap="square">
            <a:spAutoFit/>
          </a:bodyPr>
          <a:lstStyle/>
          <a:p>
            <a:pPr>
              <a:defRPr/>
            </a:pPr>
            <a:r>
              <a:rPr lang="en-GB" sz="1000" dirty="0">
                <a:solidFill>
                  <a:srgbClr val="000000"/>
                </a:solidFill>
                <a:latin typeface="Calibri" panose="020F0502020204030204" pitchFamily="34" charset="0"/>
                <a:cs typeface="Calibri" panose="020F0502020204030204" pitchFamily="34" charset="0"/>
              </a:rPr>
              <a:t>Source: CQC ratings </a:t>
            </a:r>
            <a:r>
              <a:rPr lang="en-GB" sz="1000" dirty="0" smtClean="0">
                <a:solidFill>
                  <a:srgbClr val="000000"/>
                </a:solidFill>
                <a:latin typeface="Calibri" panose="020F0502020204030204" pitchFamily="34" charset="0"/>
                <a:cs typeface="Calibri" panose="020F0502020204030204" pitchFamily="34" charset="0"/>
              </a:rPr>
              <a:t>data extracted 05/12/2017 and </a:t>
            </a:r>
            <a:r>
              <a:rPr lang="en-GB" sz="1000" dirty="0">
                <a:solidFill>
                  <a:srgbClr val="000000"/>
                </a:solidFill>
                <a:latin typeface="Calibri" panose="020F0502020204030204" pitchFamily="34" charset="0"/>
                <a:cs typeface="Calibri" panose="020F0502020204030204" pitchFamily="34" charset="0"/>
              </a:rPr>
              <a:t>CQC community PIR </a:t>
            </a:r>
            <a:r>
              <a:rPr lang="en-GB" sz="1000" dirty="0" smtClean="0">
                <a:solidFill>
                  <a:srgbClr val="000000"/>
                </a:solidFill>
                <a:latin typeface="Calibri" panose="020F0502020204030204" pitchFamily="34" charset="0"/>
                <a:cs typeface="Calibri" panose="020F0502020204030204" pitchFamily="34" charset="0"/>
              </a:rPr>
              <a:t>data from 05/12/2017</a:t>
            </a:r>
          </a:p>
        </p:txBody>
      </p:sp>
      <p:sp>
        <p:nvSpPr>
          <p:cNvPr id="10" name="TextBox 9"/>
          <p:cNvSpPr txBox="1"/>
          <p:nvPr/>
        </p:nvSpPr>
        <p:spPr>
          <a:xfrm>
            <a:off x="370349" y="5846072"/>
            <a:ext cx="8352928" cy="600164"/>
          </a:xfrm>
          <a:prstGeom prst="rect">
            <a:avLst/>
          </a:prstGeom>
          <a:noFill/>
        </p:spPr>
        <p:txBody>
          <a:bodyPr wrap="square">
            <a:spAutoFit/>
          </a:bodyPr>
          <a:lstStyle/>
          <a:p>
            <a:pPr algn="just">
              <a:defRPr/>
            </a:pPr>
            <a:r>
              <a:rPr lang="en-GB" sz="1100" dirty="0">
                <a:latin typeface="Calibri" panose="020F0502020204030204" pitchFamily="34" charset="0"/>
                <a:cs typeface="Calibri" panose="020F0502020204030204" pitchFamily="34" charset="0"/>
              </a:rPr>
              <a:t>The </a:t>
            </a:r>
            <a:r>
              <a:rPr lang="en-GB" sz="1100" dirty="0" smtClean="0">
                <a:latin typeface="Calibri" panose="020F0502020204030204" pitchFamily="34" charset="0"/>
                <a:cs typeface="Calibri" panose="020F0502020204030204" pitchFamily="34" charset="0"/>
              </a:rPr>
              <a:t>above chart presents </a:t>
            </a:r>
            <a:r>
              <a:rPr lang="en-GB" sz="1100" dirty="0">
                <a:latin typeface="Calibri" panose="020F0502020204030204" pitchFamily="34" charset="0"/>
                <a:cs typeface="Calibri" panose="020F0502020204030204" pitchFamily="34" charset="0"/>
              </a:rPr>
              <a:t>data we have for DCA locations that have been rated and the number of people using the </a:t>
            </a:r>
            <a:r>
              <a:rPr lang="en-GB" sz="1100" dirty="0" smtClean="0">
                <a:latin typeface="Calibri" panose="020F0502020204030204" pitchFamily="34" charset="0"/>
                <a:cs typeface="Calibri" panose="020F0502020204030204" pitchFamily="34" charset="0"/>
              </a:rPr>
              <a:t>service. There </a:t>
            </a:r>
            <a:r>
              <a:rPr lang="en-GB" sz="1100" dirty="0">
                <a:latin typeface="Calibri" panose="020F0502020204030204" pitchFamily="34" charset="0"/>
                <a:cs typeface="Calibri" panose="020F0502020204030204" pitchFamily="34" charset="0"/>
              </a:rPr>
              <a:t>is a trend suggesting that locations providing care to a smaller number of people are performing better than larger </a:t>
            </a:r>
            <a:r>
              <a:rPr lang="en-GB" sz="1100" dirty="0" smtClean="0">
                <a:latin typeface="Calibri" panose="020F0502020204030204" pitchFamily="34" charset="0"/>
                <a:cs typeface="Calibri" panose="020F0502020204030204" pitchFamily="34" charset="0"/>
              </a:rPr>
              <a:t>services.</a:t>
            </a:r>
            <a:r>
              <a:rPr lang="en-GB" sz="1100" dirty="0" smtClean="0">
                <a:solidFill>
                  <a:srgbClr val="FF0000"/>
                </a:solidFill>
                <a:latin typeface="Calibri" panose="020F0502020204030204" pitchFamily="34" charset="0"/>
                <a:cs typeface="Calibri" panose="020F0502020204030204" pitchFamily="34" charset="0"/>
              </a:rPr>
              <a:t> </a:t>
            </a:r>
            <a:r>
              <a:rPr lang="en-GB" sz="1100" dirty="0" smtClean="0">
                <a:latin typeface="Calibri" panose="020F0502020204030204" pitchFamily="34" charset="0"/>
                <a:cs typeface="Calibri" panose="020F0502020204030204" pitchFamily="34" charset="0"/>
              </a:rPr>
              <a:t>This </a:t>
            </a:r>
            <a:r>
              <a:rPr lang="en-GB" sz="1100" dirty="0">
                <a:latin typeface="Calibri" panose="020F0502020204030204" pitchFamily="34" charset="0"/>
                <a:cs typeface="Calibri" panose="020F0502020204030204" pitchFamily="34" charset="0"/>
              </a:rPr>
              <a:t>analysis is </a:t>
            </a:r>
            <a:r>
              <a:rPr lang="en-GB" sz="1100" dirty="0" smtClean="0">
                <a:latin typeface="Calibri" panose="020F0502020204030204" pitchFamily="34" charset="0"/>
                <a:cs typeface="Calibri" panose="020F0502020204030204" pitchFamily="34" charset="0"/>
              </a:rPr>
              <a:t>based upon 4,633 rated </a:t>
            </a:r>
            <a:r>
              <a:rPr lang="en-GB" sz="1100" dirty="0">
                <a:latin typeface="Calibri" panose="020F0502020204030204" pitchFamily="34" charset="0"/>
                <a:cs typeface="Calibri" panose="020F0502020204030204" pitchFamily="34" charset="0"/>
              </a:rPr>
              <a:t>DCA </a:t>
            </a:r>
            <a:r>
              <a:rPr lang="en-GB" sz="1100" dirty="0" smtClean="0">
                <a:latin typeface="Calibri" panose="020F0502020204030204" pitchFamily="34" charset="0"/>
                <a:cs typeface="Calibri" panose="020F0502020204030204" pitchFamily="34" charset="0"/>
              </a:rPr>
              <a:t>locations.</a:t>
            </a:r>
            <a:endParaRPr lang="en-GB" sz="1100" dirty="0">
              <a:latin typeface="Calibri" panose="020F0502020204030204" pitchFamily="34" charset="0"/>
              <a:cs typeface="Calibri" panose="020F0502020204030204"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3911" y="1585897"/>
            <a:ext cx="6625803" cy="425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6843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latin typeface="Calibri" panose="020F0502020204030204" pitchFamily="34" charset="0"/>
                <a:cs typeface="Calibri" panose="020F0502020204030204" pitchFamily="34" charset="0"/>
              </a:rPr>
              <a:t>Current overall ratings for services with and without learning disability specialism</a:t>
            </a:r>
            <a:endParaRPr lang="en-GB" sz="24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pPr>
              <a:defRPr/>
            </a:pPr>
            <a:fld id="{FFE3E291-6D0A-4870-875B-E36C48179EF1}" type="slidenum">
              <a:rPr lang="en-US" altLang="en-US" smtClean="0"/>
              <a:pPr>
                <a:defRPr/>
              </a:pPr>
              <a:t>6</a:t>
            </a:fld>
            <a:endParaRPr lang="en-US" altLang="en-US" sz="1400">
              <a:solidFill>
                <a:srgbClr val="6D2E69"/>
              </a:solidFill>
            </a:endParaRPr>
          </a:p>
        </p:txBody>
      </p:sp>
      <p:sp>
        <p:nvSpPr>
          <p:cNvPr id="8" name="TextBox 7"/>
          <p:cNvSpPr txBox="1"/>
          <p:nvPr/>
        </p:nvSpPr>
        <p:spPr>
          <a:xfrm>
            <a:off x="362768" y="6525344"/>
            <a:ext cx="3345135" cy="246221"/>
          </a:xfrm>
          <a:prstGeom prst="rect">
            <a:avLst/>
          </a:prstGeom>
          <a:noFill/>
        </p:spPr>
        <p:txBody>
          <a:bodyPr wrap="square">
            <a:spAutoFit/>
          </a:bodyPr>
          <a:lstStyle/>
          <a:p>
            <a:pPr>
              <a:defRPr/>
            </a:pPr>
            <a:r>
              <a:rPr lang="en-GB" sz="1000" dirty="0">
                <a:solidFill>
                  <a:srgbClr val="000000"/>
                </a:solidFill>
                <a:latin typeface="Calibri" panose="020F0502020204030204" pitchFamily="34" charset="0"/>
                <a:cs typeface="Calibri" panose="020F0502020204030204" pitchFamily="34" charset="0"/>
              </a:rPr>
              <a:t>Source: CQC ratings </a:t>
            </a:r>
            <a:r>
              <a:rPr lang="en-GB" sz="1000" dirty="0" smtClean="0">
                <a:solidFill>
                  <a:srgbClr val="000000"/>
                </a:solidFill>
                <a:latin typeface="Calibri" panose="020F0502020204030204" pitchFamily="34" charset="0"/>
                <a:cs typeface="Calibri" panose="020F0502020204030204" pitchFamily="34" charset="0"/>
              </a:rPr>
              <a:t>data, data extracted 05/12/2017</a:t>
            </a:r>
            <a:endParaRPr lang="en-GB" sz="1000" dirty="0">
              <a:solidFill>
                <a:srgbClr val="000000"/>
              </a:solidFill>
              <a:latin typeface="Calibri" panose="020F0502020204030204" pitchFamily="34" charset="0"/>
              <a:cs typeface="Calibri" panose="020F050202020403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528" y="1402220"/>
            <a:ext cx="5544000" cy="250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7903" y="3935748"/>
            <a:ext cx="5544000" cy="250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5097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485775"/>
            <a:ext cx="5724500" cy="906463"/>
          </a:xfrm>
        </p:spPr>
        <p:txBody>
          <a:bodyPr/>
          <a:lstStyle/>
          <a:p>
            <a:r>
              <a:rPr lang="en-GB" sz="2400" dirty="0" smtClean="0">
                <a:latin typeface="Calibri" panose="020F0502020204030204" pitchFamily="34" charset="0"/>
                <a:cs typeface="Calibri" panose="020F0502020204030204" pitchFamily="34" charset="0"/>
              </a:rPr>
              <a:t>Current overall ratings by type of services with and without learning disability specialism</a:t>
            </a:r>
            <a:endParaRPr lang="en-GB" sz="24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pPr>
              <a:defRPr/>
            </a:pPr>
            <a:fld id="{FFE3E291-6D0A-4870-875B-E36C48179EF1}" type="slidenum">
              <a:rPr lang="en-US" altLang="en-US" smtClean="0"/>
              <a:pPr>
                <a:defRPr/>
              </a:pPr>
              <a:t>7</a:t>
            </a:fld>
            <a:endParaRPr lang="en-US" altLang="en-US" sz="1400">
              <a:solidFill>
                <a:srgbClr val="6D2E69"/>
              </a:solidFill>
            </a:endParaRPr>
          </a:p>
        </p:txBody>
      </p:sp>
      <p:sp>
        <p:nvSpPr>
          <p:cNvPr id="8" name="TextBox 7"/>
          <p:cNvSpPr txBox="1"/>
          <p:nvPr/>
        </p:nvSpPr>
        <p:spPr>
          <a:xfrm>
            <a:off x="362768" y="6525344"/>
            <a:ext cx="3345135" cy="246221"/>
          </a:xfrm>
          <a:prstGeom prst="rect">
            <a:avLst/>
          </a:prstGeom>
          <a:noFill/>
        </p:spPr>
        <p:txBody>
          <a:bodyPr wrap="square">
            <a:spAutoFit/>
          </a:bodyPr>
          <a:lstStyle/>
          <a:p>
            <a:pPr>
              <a:defRPr/>
            </a:pPr>
            <a:r>
              <a:rPr lang="en-GB" sz="1000" dirty="0">
                <a:solidFill>
                  <a:srgbClr val="000000"/>
                </a:solidFill>
                <a:latin typeface="Calibri" panose="020F0502020204030204" pitchFamily="34" charset="0"/>
                <a:cs typeface="Calibri" panose="020F0502020204030204" pitchFamily="34" charset="0"/>
              </a:rPr>
              <a:t>Source: CQC ratings </a:t>
            </a:r>
            <a:r>
              <a:rPr lang="en-GB" sz="1000" dirty="0" smtClean="0">
                <a:solidFill>
                  <a:srgbClr val="000000"/>
                </a:solidFill>
                <a:latin typeface="Calibri" panose="020F0502020204030204" pitchFamily="34" charset="0"/>
                <a:cs typeface="Calibri" panose="020F0502020204030204" pitchFamily="34" charset="0"/>
              </a:rPr>
              <a:t>data, data extracted 05/12/2017</a:t>
            </a:r>
            <a:endParaRPr lang="en-GB" sz="1000" dirty="0">
              <a:solidFill>
                <a:srgbClr val="000000"/>
              </a:solidFill>
              <a:latin typeface="Calibri" panose="020F0502020204030204" pitchFamily="34" charset="0"/>
              <a:cs typeface="Calibri" panose="020F0502020204030204" pitchFamily="34" charset="0"/>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56792"/>
            <a:ext cx="4680000"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9024" y="3501008"/>
            <a:ext cx="4680000" cy="2809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39315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latin typeface="Calibri" panose="020F0502020204030204" pitchFamily="34" charset="0"/>
                <a:cs typeface="Calibri" panose="020F0502020204030204" pitchFamily="34" charset="0"/>
              </a:rPr>
              <a:t>Overall ratings by publication quarter – Residential social care</a:t>
            </a:r>
            <a:endParaRPr lang="en-GB" sz="24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pPr>
              <a:defRPr/>
            </a:pPr>
            <a:fld id="{FFE3E291-6D0A-4870-875B-E36C48179EF1}" type="slidenum">
              <a:rPr lang="en-US" altLang="en-US" smtClean="0"/>
              <a:pPr>
                <a:defRPr/>
              </a:pPr>
              <a:t>8</a:t>
            </a:fld>
            <a:endParaRPr lang="en-US" altLang="en-US" sz="1400">
              <a:solidFill>
                <a:srgbClr val="6D2E69"/>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2052740940"/>
              </p:ext>
            </p:extLst>
          </p:nvPr>
        </p:nvGraphicFramePr>
        <p:xfrm>
          <a:off x="4788024" y="3573016"/>
          <a:ext cx="4032449" cy="2623153"/>
        </p:xfrm>
        <a:graphic>
          <a:graphicData uri="http://schemas.openxmlformats.org/drawingml/2006/table">
            <a:tbl>
              <a:tblPr firstRow="1" bandRow="1">
                <a:tableStyleId>{5C22544A-7EE6-4342-B048-85BDC9FD1C3A}</a:tableStyleId>
              </a:tblPr>
              <a:tblGrid>
                <a:gridCol w="720080"/>
                <a:gridCol w="792088"/>
                <a:gridCol w="936104"/>
                <a:gridCol w="720080"/>
                <a:gridCol w="864097"/>
              </a:tblGrid>
              <a:tr h="246885">
                <a:tc gridSpan="5">
                  <a:txBody>
                    <a:bodyPr/>
                    <a:lstStyle/>
                    <a:p>
                      <a:pPr algn="ctr"/>
                      <a:r>
                        <a:rPr lang="en-GB" sz="1000" b="1" dirty="0" smtClean="0">
                          <a:solidFill>
                            <a:schemeClr val="bg1"/>
                          </a:solidFill>
                          <a:latin typeface="Calibri" panose="020F0502020204030204" pitchFamily="34" charset="0"/>
                          <a:cs typeface="Calibri" panose="020F0502020204030204" pitchFamily="34" charset="0"/>
                        </a:rPr>
                        <a:t>Residential social care ratings, by publication quarter</a:t>
                      </a:r>
                      <a:endParaRPr lang="en-GB" sz="1000" b="1" dirty="0">
                        <a:solidFill>
                          <a:schemeClr val="bg1"/>
                        </a:solidFill>
                        <a:latin typeface="Calibri" panose="020F0502020204030204" pitchFamily="34" charset="0"/>
                        <a:cs typeface="Calibri" panose="020F0502020204030204" pitchFamily="34" charset="0"/>
                      </a:endParaRPr>
                    </a:p>
                  </a:txBody>
                  <a:tcPr anchor="ctr">
                    <a:solidFill>
                      <a:srgbClr val="5F2861"/>
                    </a:solidFill>
                  </a:tcPr>
                </a:tc>
                <a:tc hMerge="1">
                  <a:txBody>
                    <a:bodyPr/>
                    <a:lstStyle/>
                    <a:p>
                      <a:endParaRPr lang="en-GB"/>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r h="401188">
                <a:tc>
                  <a:txBody>
                    <a:bodyPr/>
                    <a:lstStyle/>
                    <a:p>
                      <a:pPr algn="ctr"/>
                      <a:r>
                        <a:rPr lang="en-GB" sz="1000" b="1" dirty="0" smtClean="0">
                          <a:solidFill>
                            <a:schemeClr val="bg1"/>
                          </a:solidFill>
                          <a:latin typeface="Calibri" panose="020F0502020204030204" pitchFamily="34" charset="0"/>
                          <a:cs typeface="Calibri" panose="020F0502020204030204" pitchFamily="34" charset="0"/>
                        </a:rPr>
                        <a:t>Calendar quarter</a:t>
                      </a:r>
                      <a:endParaRPr lang="en-GB" sz="1000" b="1" dirty="0">
                        <a:solidFill>
                          <a:schemeClr val="bg1"/>
                        </a:solidFill>
                        <a:latin typeface="Calibri" panose="020F0502020204030204" pitchFamily="34" charset="0"/>
                        <a:cs typeface="Calibri" panose="020F0502020204030204" pitchFamily="34" charset="0"/>
                      </a:endParaRPr>
                    </a:p>
                  </a:txBody>
                  <a:tcPr anchor="ctr">
                    <a:solidFill>
                      <a:srgbClr val="5F286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chemeClr val="bg1"/>
                          </a:solidFill>
                          <a:latin typeface="Calibri" panose="020F0502020204030204" pitchFamily="34" charset="0"/>
                          <a:cs typeface="Calibri" panose="020F0502020204030204" pitchFamily="34" charset="0"/>
                        </a:rPr>
                        <a:t>Inadequate</a:t>
                      </a:r>
                    </a:p>
                  </a:txBody>
                  <a:tcPr anchor="ctr">
                    <a:solidFill>
                      <a:srgbClr val="5F2861"/>
                    </a:solidFill>
                  </a:tcPr>
                </a:tc>
                <a:tc>
                  <a:txBody>
                    <a:bodyPr/>
                    <a:lstStyle/>
                    <a:p>
                      <a:pPr algn="ctr"/>
                      <a:r>
                        <a:rPr lang="en-GB" sz="1000" b="1" dirty="0" smtClean="0">
                          <a:solidFill>
                            <a:schemeClr val="bg1"/>
                          </a:solidFill>
                          <a:latin typeface="Calibri" panose="020F0502020204030204" pitchFamily="34" charset="0"/>
                          <a:cs typeface="Calibri" panose="020F0502020204030204" pitchFamily="34" charset="0"/>
                        </a:rPr>
                        <a:t>Requires</a:t>
                      </a:r>
                      <a:r>
                        <a:rPr lang="en-GB" sz="1000" b="1" baseline="0" dirty="0" smtClean="0">
                          <a:solidFill>
                            <a:schemeClr val="bg1"/>
                          </a:solidFill>
                          <a:latin typeface="Calibri" panose="020F0502020204030204" pitchFamily="34" charset="0"/>
                          <a:cs typeface="Calibri" panose="020F0502020204030204" pitchFamily="34" charset="0"/>
                        </a:rPr>
                        <a:t> improvement</a:t>
                      </a:r>
                      <a:endParaRPr lang="en-GB" sz="1000" b="1" dirty="0">
                        <a:solidFill>
                          <a:schemeClr val="bg1"/>
                        </a:solidFill>
                        <a:latin typeface="Calibri" panose="020F0502020204030204" pitchFamily="34" charset="0"/>
                        <a:cs typeface="Calibri" panose="020F0502020204030204" pitchFamily="34" charset="0"/>
                      </a:endParaRPr>
                    </a:p>
                  </a:txBody>
                  <a:tcPr anchor="ctr">
                    <a:solidFill>
                      <a:srgbClr val="5F2861"/>
                    </a:solidFill>
                  </a:tcPr>
                </a:tc>
                <a:tc>
                  <a:txBody>
                    <a:bodyPr/>
                    <a:lstStyle/>
                    <a:p>
                      <a:pPr algn="ctr"/>
                      <a:r>
                        <a:rPr lang="en-GB" sz="1000" b="1" dirty="0" smtClean="0">
                          <a:solidFill>
                            <a:schemeClr val="bg1"/>
                          </a:solidFill>
                          <a:latin typeface="Calibri" panose="020F0502020204030204" pitchFamily="34" charset="0"/>
                          <a:cs typeface="Calibri" panose="020F0502020204030204" pitchFamily="34" charset="0"/>
                        </a:rPr>
                        <a:t>Good</a:t>
                      </a:r>
                      <a:endParaRPr lang="en-GB" sz="1000" b="1" dirty="0">
                        <a:solidFill>
                          <a:schemeClr val="bg1"/>
                        </a:solidFill>
                        <a:latin typeface="Calibri" panose="020F0502020204030204" pitchFamily="34" charset="0"/>
                        <a:cs typeface="Calibri" panose="020F0502020204030204" pitchFamily="34" charset="0"/>
                      </a:endParaRPr>
                    </a:p>
                  </a:txBody>
                  <a:tcPr anchor="ctr">
                    <a:solidFill>
                      <a:srgbClr val="5F2861"/>
                    </a:solidFill>
                  </a:tcPr>
                </a:tc>
                <a:tc>
                  <a:txBody>
                    <a:bodyPr/>
                    <a:lstStyle/>
                    <a:p>
                      <a:pPr algn="ctr"/>
                      <a:r>
                        <a:rPr lang="en-GB" sz="1000" b="1" dirty="0" smtClean="0">
                          <a:solidFill>
                            <a:schemeClr val="bg1"/>
                          </a:solidFill>
                          <a:latin typeface="Calibri" panose="020F0502020204030204" pitchFamily="34" charset="0"/>
                          <a:cs typeface="Calibri" panose="020F0502020204030204" pitchFamily="34" charset="0"/>
                        </a:rPr>
                        <a:t>Outstanding</a:t>
                      </a:r>
                      <a:endParaRPr lang="en-GB" sz="1000" b="1" dirty="0">
                        <a:solidFill>
                          <a:schemeClr val="bg1"/>
                        </a:solidFill>
                        <a:latin typeface="Calibri" panose="020F0502020204030204" pitchFamily="34" charset="0"/>
                        <a:cs typeface="Calibri" panose="020F0502020204030204" pitchFamily="34" charset="0"/>
                      </a:endParaRPr>
                    </a:p>
                  </a:txBody>
                  <a:tcPr anchor="ctr">
                    <a:solidFill>
                      <a:srgbClr val="5F2861"/>
                    </a:solidFill>
                  </a:tcPr>
                </a:tc>
              </a:tr>
              <a:tr h="246885">
                <a:tc>
                  <a:txBody>
                    <a:bodyPr/>
                    <a:lstStyle/>
                    <a:p>
                      <a:pPr algn="ctr"/>
                      <a:r>
                        <a:rPr lang="en-GB" sz="1000" b="1" dirty="0" smtClean="0">
                          <a:latin typeface="Calibri" panose="020F0502020204030204" pitchFamily="34" charset="0"/>
                          <a:cs typeface="Calibri" panose="020F0502020204030204" pitchFamily="34" charset="0"/>
                        </a:rPr>
                        <a:t>2015 Q4</a:t>
                      </a:r>
                    </a:p>
                  </a:txBody>
                  <a:tcPr anchor="ctr">
                    <a:solidFill>
                      <a:schemeClr val="bg1">
                        <a:lumMod val="85000"/>
                      </a:schemeClr>
                    </a:solidFill>
                  </a:tcPr>
                </a:tc>
                <a:tc>
                  <a:txBody>
                    <a:bodyPr/>
                    <a:lstStyle/>
                    <a:p>
                      <a:pPr lvl="0" algn="ctr" fontAlgn="t"/>
                      <a:r>
                        <a:rPr lang="en-GB" sz="1000" b="0" i="0" u="none" strike="noStrike" dirty="0">
                          <a:solidFill>
                            <a:srgbClr val="000000"/>
                          </a:solidFill>
                          <a:effectLst/>
                          <a:latin typeface="Calibri"/>
                        </a:rPr>
                        <a:t>163</a:t>
                      </a:r>
                    </a:p>
                  </a:txBody>
                  <a:tcPr marL="9525" marR="9525" marT="9525" marB="0">
                    <a:solidFill>
                      <a:schemeClr val="bg1">
                        <a:lumMod val="85000"/>
                      </a:schemeClr>
                    </a:solidFill>
                  </a:tcPr>
                </a:tc>
                <a:tc>
                  <a:txBody>
                    <a:bodyPr/>
                    <a:lstStyle/>
                    <a:p>
                      <a:pPr lvl="0" algn="ctr" fontAlgn="t"/>
                      <a:r>
                        <a:rPr lang="en-GB" sz="1000" b="0" i="0" u="none" strike="noStrike">
                          <a:solidFill>
                            <a:srgbClr val="000000"/>
                          </a:solidFill>
                          <a:effectLst/>
                          <a:latin typeface="Calibri"/>
                        </a:rPr>
                        <a:t>876</a:t>
                      </a:r>
                    </a:p>
                  </a:txBody>
                  <a:tcPr marL="9525" marR="9525" marT="9525" marB="0">
                    <a:solidFill>
                      <a:schemeClr val="bg1">
                        <a:lumMod val="85000"/>
                      </a:schemeClr>
                    </a:solidFill>
                  </a:tcPr>
                </a:tc>
                <a:tc>
                  <a:txBody>
                    <a:bodyPr/>
                    <a:lstStyle/>
                    <a:p>
                      <a:pPr lvl="0" algn="ctr" fontAlgn="t"/>
                      <a:r>
                        <a:rPr lang="en-GB" sz="1000" b="0" i="0" u="none" strike="noStrike" dirty="0" smtClean="0">
                          <a:solidFill>
                            <a:srgbClr val="000000"/>
                          </a:solidFill>
                          <a:effectLst/>
                          <a:latin typeface="Calibri"/>
                        </a:rPr>
                        <a:t>1,513</a:t>
                      </a:r>
                      <a:endParaRPr lang="en-GB" sz="1000" b="0" i="0" u="none" strike="noStrike" dirty="0">
                        <a:solidFill>
                          <a:srgbClr val="000000"/>
                        </a:solidFill>
                        <a:effectLst/>
                        <a:latin typeface="Calibri"/>
                      </a:endParaRPr>
                    </a:p>
                  </a:txBody>
                  <a:tcPr marL="9525" marR="9525" marT="9525" marB="0">
                    <a:solidFill>
                      <a:schemeClr val="bg1">
                        <a:lumMod val="85000"/>
                      </a:schemeClr>
                    </a:solidFill>
                  </a:tcPr>
                </a:tc>
                <a:tc>
                  <a:txBody>
                    <a:bodyPr/>
                    <a:lstStyle/>
                    <a:p>
                      <a:pPr lvl="0" algn="ctr" fontAlgn="t"/>
                      <a:r>
                        <a:rPr lang="en-GB" sz="1000" b="0" i="0" u="none" strike="noStrike">
                          <a:solidFill>
                            <a:srgbClr val="000000"/>
                          </a:solidFill>
                          <a:effectLst/>
                          <a:latin typeface="Calibri"/>
                        </a:rPr>
                        <a:t>13</a:t>
                      </a:r>
                    </a:p>
                  </a:txBody>
                  <a:tcPr marL="9525" marR="9525" marT="9525" marB="0">
                    <a:solidFill>
                      <a:schemeClr val="bg1">
                        <a:lumMod val="85000"/>
                      </a:schemeClr>
                    </a:solidFill>
                  </a:tcPr>
                </a:tc>
              </a:tr>
              <a:tr h="246885">
                <a:tc>
                  <a:txBody>
                    <a:bodyPr/>
                    <a:lstStyle/>
                    <a:p>
                      <a:pPr algn="ctr"/>
                      <a:r>
                        <a:rPr lang="en-GB" sz="1000" b="1" dirty="0" smtClean="0">
                          <a:latin typeface="Calibri" panose="020F0502020204030204" pitchFamily="34" charset="0"/>
                          <a:cs typeface="Calibri" panose="020F0502020204030204" pitchFamily="34" charset="0"/>
                        </a:rPr>
                        <a:t>2016 Q1</a:t>
                      </a:r>
                      <a:endParaRPr lang="en-GB" sz="1000" b="1" dirty="0">
                        <a:latin typeface="Calibri" panose="020F0502020204030204" pitchFamily="34" charset="0"/>
                        <a:cs typeface="Calibri" panose="020F0502020204030204" pitchFamily="34" charset="0"/>
                      </a:endParaRPr>
                    </a:p>
                  </a:txBody>
                  <a:tcPr anchor="ctr">
                    <a:solidFill>
                      <a:schemeClr val="bg1">
                        <a:lumMod val="85000"/>
                      </a:schemeClr>
                    </a:solidFill>
                  </a:tcPr>
                </a:tc>
                <a:tc>
                  <a:txBody>
                    <a:bodyPr/>
                    <a:lstStyle/>
                    <a:p>
                      <a:pPr lvl="0" algn="ctr" fontAlgn="t"/>
                      <a:r>
                        <a:rPr lang="en-GB" sz="1000" b="0" i="0" u="none" strike="noStrike">
                          <a:solidFill>
                            <a:srgbClr val="000000"/>
                          </a:solidFill>
                          <a:effectLst/>
                          <a:latin typeface="Calibri"/>
                        </a:rPr>
                        <a:t>176</a:t>
                      </a:r>
                    </a:p>
                  </a:txBody>
                  <a:tcPr marL="9525" marR="9525" marT="9525" marB="0">
                    <a:solidFill>
                      <a:schemeClr val="bg1">
                        <a:lumMod val="85000"/>
                      </a:schemeClr>
                    </a:solidFill>
                  </a:tcPr>
                </a:tc>
                <a:tc>
                  <a:txBody>
                    <a:bodyPr/>
                    <a:lstStyle/>
                    <a:p>
                      <a:pPr lvl="0" algn="ctr" fontAlgn="t"/>
                      <a:r>
                        <a:rPr lang="en-GB" sz="1000" b="0" i="0" u="none" strike="noStrike">
                          <a:solidFill>
                            <a:srgbClr val="000000"/>
                          </a:solidFill>
                          <a:effectLst/>
                          <a:latin typeface="Calibri"/>
                        </a:rPr>
                        <a:t>978</a:t>
                      </a:r>
                    </a:p>
                  </a:txBody>
                  <a:tcPr marL="9525" marR="9525" marT="9525" marB="0">
                    <a:solidFill>
                      <a:schemeClr val="bg1">
                        <a:lumMod val="85000"/>
                      </a:schemeClr>
                    </a:solidFill>
                  </a:tcPr>
                </a:tc>
                <a:tc>
                  <a:txBody>
                    <a:bodyPr/>
                    <a:lstStyle/>
                    <a:p>
                      <a:pPr lvl="0" algn="ctr" fontAlgn="t"/>
                      <a:r>
                        <a:rPr lang="en-GB" sz="1000" b="0" i="0" u="none" strike="noStrike" dirty="0" smtClean="0">
                          <a:solidFill>
                            <a:srgbClr val="000000"/>
                          </a:solidFill>
                          <a:effectLst/>
                          <a:latin typeface="Calibri"/>
                        </a:rPr>
                        <a:t>1,818</a:t>
                      </a:r>
                      <a:endParaRPr lang="en-GB" sz="1000" b="0" i="0" u="none" strike="noStrike" dirty="0">
                        <a:solidFill>
                          <a:srgbClr val="000000"/>
                        </a:solidFill>
                        <a:effectLst/>
                        <a:latin typeface="Calibri"/>
                      </a:endParaRPr>
                    </a:p>
                  </a:txBody>
                  <a:tcPr marL="9525" marR="9525" marT="9525" marB="0">
                    <a:solidFill>
                      <a:schemeClr val="bg1">
                        <a:lumMod val="85000"/>
                      </a:schemeClr>
                    </a:solidFill>
                  </a:tcPr>
                </a:tc>
                <a:tc>
                  <a:txBody>
                    <a:bodyPr/>
                    <a:lstStyle/>
                    <a:p>
                      <a:pPr lvl="0" algn="ctr" fontAlgn="t"/>
                      <a:r>
                        <a:rPr lang="en-GB" sz="1000" b="0" i="0" u="none" strike="noStrike">
                          <a:solidFill>
                            <a:srgbClr val="000000"/>
                          </a:solidFill>
                          <a:effectLst/>
                          <a:latin typeface="Calibri"/>
                        </a:rPr>
                        <a:t>18</a:t>
                      </a:r>
                    </a:p>
                  </a:txBody>
                  <a:tcPr marL="9525" marR="9525" marT="9525" marB="0">
                    <a:solidFill>
                      <a:schemeClr val="bg1">
                        <a:lumMod val="85000"/>
                      </a:schemeClr>
                    </a:solidFill>
                  </a:tcPr>
                </a:tc>
              </a:tr>
              <a:tr h="246885">
                <a:tc>
                  <a:txBody>
                    <a:bodyPr/>
                    <a:lstStyle/>
                    <a:p>
                      <a:pPr algn="ctr"/>
                      <a:r>
                        <a:rPr lang="en-GB" sz="1000" b="1" dirty="0" smtClean="0">
                          <a:latin typeface="Calibri" panose="020F0502020204030204" pitchFamily="34" charset="0"/>
                          <a:cs typeface="Calibri" panose="020F0502020204030204" pitchFamily="34" charset="0"/>
                        </a:rPr>
                        <a:t>2016 Q2</a:t>
                      </a:r>
                      <a:endParaRPr lang="en-GB" sz="1000" b="1" dirty="0">
                        <a:latin typeface="Calibri" panose="020F0502020204030204" pitchFamily="34" charset="0"/>
                        <a:cs typeface="Calibri" panose="020F0502020204030204" pitchFamily="34" charset="0"/>
                      </a:endParaRPr>
                    </a:p>
                  </a:txBody>
                  <a:tcPr anchor="ctr">
                    <a:solidFill>
                      <a:schemeClr val="bg1">
                        <a:lumMod val="85000"/>
                      </a:schemeClr>
                    </a:solidFill>
                  </a:tcPr>
                </a:tc>
                <a:tc>
                  <a:txBody>
                    <a:bodyPr/>
                    <a:lstStyle/>
                    <a:p>
                      <a:pPr lvl="0" algn="ctr" fontAlgn="t"/>
                      <a:r>
                        <a:rPr lang="en-GB" sz="1000" b="0" i="0" u="none" strike="noStrike">
                          <a:solidFill>
                            <a:srgbClr val="000000"/>
                          </a:solidFill>
                          <a:effectLst/>
                          <a:latin typeface="Calibri"/>
                        </a:rPr>
                        <a:t>160</a:t>
                      </a:r>
                    </a:p>
                  </a:txBody>
                  <a:tcPr marL="9525" marR="9525" marT="9525" marB="0">
                    <a:solidFill>
                      <a:schemeClr val="bg1">
                        <a:lumMod val="85000"/>
                      </a:schemeClr>
                    </a:solidFill>
                  </a:tcPr>
                </a:tc>
                <a:tc>
                  <a:txBody>
                    <a:bodyPr/>
                    <a:lstStyle/>
                    <a:p>
                      <a:pPr lvl="0" algn="ctr" fontAlgn="t"/>
                      <a:r>
                        <a:rPr lang="en-GB" sz="1000" b="0" i="0" u="none" strike="noStrike">
                          <a:solidFill>
                            <a:srgbClr val="000000"/>
                          </a:solidFill>
                          <a:effectLst/>
                          <a:latin typeface="Calibri"/>
                        </a:rPr>
                        <a:t>987</a:t>
                      </a:r>
                    </a:p>
                  </a:txBody>
                  <a:tcPr marL="9525" marR="9525" marT="9525" marB="0">
                    <a:solidFill>
                      <a:schemeClr val="bg1">
                        <a:lumMod val="85000"/>
                      </a:schemeClr>
                    </a:solidFill>
                  </a:tcPr>
                </a:tc>
                <a:tc>
                  <a:txBody>
                    <a:bodyPr/>
                    <a:lstStyle/>
                    <a:p>
                      <a:pPr lvl="0" algn="ctr" fontAlgn="t"/>
                      <a:r>
                        <a:rPr lang="en-GB" sz="1000" b="0" i="0" u="none" strike="noStrike" dirty="0" smtClean="0">
                          <a:solidFill>
                            <a:srgbClr val="000000"/>
                          </a:solidFill>
                          <a:effectLst/>
                          <a:latin typeface="Calibri"/>
                        </a:rPr>
                        <a:t>1,846</a:t>
                      </a:r>
                      <a:endParaRPr lang="en-GB" sz="1000" b="0" i="0" u="none" strike="noStrike" dirty="0">
                        <a:solidFill>
                          <a:srgbClr val="000000"/>
                        </a:solidFill>
                        <a:effectLst/>
                        <a:latin typeface="Calibri"/>
                      </a:endParaRPr>
                    </a:p>
                  </a:txBody>
                  <a:tcPr marL="9525" marR="9525" marT="9525" marB="0">
                    <a:solidFill>
                      <a:schemeClr val="bg1">
                        <a:lumMod val="85000"/>
                      </a:schemeClr>
                    </a:solidFill>
                  </a:tcPr>
                </a:tc>
                <a:tc>
                  <a:txBody>
                    <a:bodyPr/>
                    <a:lstStyle/>
                    <a:p>
                      <a:pPr lvl="0" algn="ctr" fontAlgn="t"/>
                      <a:r>
                        <a:rPr lang="en-GB" sz="1000" b="0" i="0" u="none" strike="noStrike">
                          <a:solidFill>
                            <a:srgbClr val="000000"/>
                          </a:solidFill>
                          <a:effectLst/>
                          <a:latin typeface="Calibri"/>
                        </a:rPr>
                        <a:t>29</a:t>
                      </a:r>
                    </a:p>
                  </a:txBody>
                  <a:tcPr marL="9525" marR="9525" marT="9525" marB="0">
                    <a:solidFill>
                      <a:schemeClr val="bg1">
                        <a:lumMod val="85000"/>
                      </a:schemeClr>
                    </a:solidFill>
                  </a:tcPr>
                </a:tc>
              </a:tr>
              <a:tr h="246885">
                <a:tc>
                  <a:txBody>
                    <a:bodyPr/>
                    <a:lstStyle/>
                    <a:p>
                      <a:pPr algn="ctr"/>
                      <a:r>
                        <a:rPr lang="en-GB" sz="1000" b="1" dirty="0" smtClean="0">
                          <a:latin typeface="Calibri" panose="020F0502020204030204" pitchFamily="34" charset="0"/>
                          <a:cs typeface="Calibri" panose="020F0502020204030204" pitchFamily="34" charset="0"/>
                        </a:rPr>
                        <a:t>2016 Q3</a:t>
                      </a:r>
                      <a:endParaRPr lang="en-GB" sz="1000" b="1" dirty="0">
                        <a:latin typeface="Calibri" panose="020F0502020204030204" pitchFamily="34" charset="0"/>
                        <a:cs typeface="Calibri" panose="020F0502020204030204" pitchFamily="34" charset="0"/>
                      </a:endParaRPr>
                    </a:p>
                  </a:txBody>
                  <a:tcPr anchor="ctr">
                    <a:solidFill>
                      <a:schemeClr val="bg1">
                        <a:lumMod val="85000"/>
                      </a:schemeClr>
                    </a:solidFill>
                  </a:tcPr>
                </a:tc>
                <a:tc>
                  <a:txBody>
                    <a:bodyPr/>
                    <a:lstStyle/>
                    <a:p>
                      <a:pPr lvl="0" algn="ctr" fontAlgn="t"/>
                      <a:r>
                        <a:rPr lang="en-GB" sz="1000" b="0" i="0" u="none" strike="noStrike">
                          <a:solidFill>
                            <a:srgbClr val="000000"/>
                          </a:solidFill>
                          <a:effectLst/>
                          <a:latin typeface="Calibri"/>
                        </a:rPr>
                        <a:t>181</a:t>
                      </a:r>
                    </a:p>
                  </a:txBody>
                  <a:tcPr marL="9525" marR="9525" marT="9525" marB="0">
                    <a:solidFill>
                      <a:schemeClr val="bg1">
                        <a:lumMod val="85000"/>
                      </a:schemeClr>
                    </a:solidFill>
                  </a:tcPr>
                </a:tc>
                <a:tc>
                  <a:txBody>
                    <a:bodyPr/>
                    <a:lstStyle/>
                    <a:p>
                      <a:pPr lvl="0" algn="ctr" fontAlgn="t"/>
                      <a:r>
                        <a:rPr lang="en-GB" sz="1000" b="0" i="0" u="none" strike="noStrike">
                          <a:solidFill>
                            <a:srgbClr val="000000"/>
                          </a:solidFill>
                          <a:effectLst/>
                          <a:latin typeface="Calibri"/>
                        </a:rPr>
                        <a:t>896</a:t>
                      </a:r>
                    </a:p>
                  </a:txBody>
                  <a:tcPr marL="9525" marR="9525" marT="9525" marB="0">
                    <a:solidFill>
                      <a:schemeClr val="bg1">
                        <a:lumMod val="85000"/>
                      </a:schemeClr>
                    </a:solidFill>
                  </a:tcPr>
                </a:tc>
                <a:tc>
                  <a:txBody>
                    <a:bodyPr/>
                    <a:lstStyle/>
                    <a:p>
                      <a:pPr lvl="0" algn="ctr" fontAlgn="t"/>
                      <a:r>
                        <a:rPr lang="en-GB" sz="1000" b="0" i="0" u="none" strike="noStrike" dirty="0" smtClean="0">
                          <a:solidFill>
                            <a:srgbClr val="000000"/>
                          </a:solidFill>
                          <a:effectLst/>
                          <a:latin typeface="Calibri"/>
                        </a:rPr>
                        <a:t>1,561</a:t>
                      </a:r>
                      <a:endParaRPr lang="en-GB" sz="1000" b="0" i="0" u="none" strike="noStrike" dirty="0">
                        <a:solidFill>
                          <a:srgbClr val="000000"/>
                        </a:solidFill>
                        <a:effectLst/>
                        <a:latin typeface="Calibri"/>
                      </a:endParaRPr>
                    </a:p>
                  </a:txBody>
                  <a:tcPr marL="9525" marR="9525" marT="9525" marB="0">
                    <a:solidFill>
                      <a:schemeClr val="bg1">
                        <a:lumMod val="85000"/>
                      </a:schemeClr>
                    </a:solidFill>
                  </a:tcPr>
                </a:tc>
                <a:tc>
                  <a:txBody>
                    <a:bodyPr/>
                    <a:lstStyle/>
                    <a:p>
                      <a:pPr lvl="0" algn="ctr" fontAlgn="t"/>
                      <a:r>
                        <a:rPr lang="en-GB" sz="1000" b="0" i="0" u="none" strike="noStrike">
                          <a:solidFill>
                            <a:srgbClr val="000000"/>
                          </a:solidFill>
                          <a:effectLst/>
                          <a:latin typeface="Calibri"/>
                        </a:rPr>
                        <a:t>32</a:t>
                      </a:r>
                    </a:p>
                  </a:txBody>
                  <a:tcPr marL="9525" marR="9525" marT="9525" marB="0">
                    <a:solidFill>
                      <a:schemeClr val="bg1">
                        <a:lumMod val="85000"/>
                      </a:schemeClr>
                    </a:solidFill>
                  </a:tcPr>
                </a:tc>
              </a:tr>
              <a:tr h="246885">
                <a:tc>
                  <a:txBody>
                    <a:bodyPr/>
                    <a:lstStyle/>
                    <a:p>
                      <a:pPr algn="ctr"/>
                      <a:r>
                        <a:rPr lang="en-GB" sz="1000" b="1" dirty="0" smtClean="0">
                          <a:latin typeface="Calibri" panose="020F0502020204030204" pitchFamily="34" charset="0"/>
                          <a:cs typeface="Calibri" panose="020F0502020204030204" pitchFamily="34" charset="0"/>
                        </a:rPr>
                        <a:t>2016 Q4</a:t>
                      </a:r>
                      <a:endParaRPr lang="en-GB" sz="1000" b="1" dirty="0">
                        <a:latin typeface="Calibri" panose="020F0502020204030204" pitchFamily="34" charset="0"/>
                        <a:cs typeface="Calibri" panose="020F0502020204030204" pitchFamily="34" charset="0"/>
                      </a:endParaRPr>
                    </a:p>
                  </a:txBody>
                  <a:tcPr anchor="ctr">
                    <a:solidFill>
                      <a:schemeClr val="bg1">
                        <a:lumMod val="85000"/>
                      </a:schemeClr>
                    </a:solidFill>
                  </a:tcPr>
                </a:tc>
                <a:tc>
                  <a:txBody>
                    <a:bodyPr/>
                    <a:lstStyle/>
                    <a:p>
                      <a:pPr lvl="0" algn="ctr" fontAlgn="t"/>
                      <a:r>
                        <a:rPr lang="en-GB" sz="1000" b="0" i="0" u="none" strike="noStrike">
                          <a:solidFill>
                            <a:srgbClr val="000000"/>
                          </a:solidFill>
                          <a:effectLst/>
                          <a:latin typeface="Calibri"/>
                        </a:rPr>
                        <a:t>155</a:t>
                      </a:r>
                    </a:p>
                  </a:txBody>
                  <a:tcPr marL="9525" marR="9525" marT="9525" marB="0">
                    <a:solidFill>
                      <a:schemeClr val="bg1">
                        <a:lumMod val="85000"/>
                      </a:schemeClr>
                    </a:solidFill>
                  </a:tcPr>
                </a:tc>
                <a:tc>
                  <a:txBody>
                    <a:bodyPr/>
                    <a:lstStyle/>
                    <a:p>
                      <a:pPr lvl="0" algn="ctr" fontAlgn="t"/>
                      <a:r>
                        <a:rPr lang="en-GB" sz="1000" b="0" i="0" u="none" strike="noStrike">
                          <a:solidFill>
                            <a:srgbClr val="000000"/>
                          </a:solidFill>
                          <a:effectLst/>
                          <a:latin typeface="Calibri"/>
                        </a:rPr>
                        <a:t>744</a:t>
                      </a:r>
                    </a:p>
                  </a:txBody>
                  <a:tcPr marL="9525" marR="9525" marT="9525" marB="0">
                    <a:solidFill>
                      <a:schemeClr val="bg1">
                        <a:lumMod val="85000"/>
                      </a:schemeClr>
                    </a:solidFill>
                  </a:tcPr>
                </a:tc>
                <a:tc>
                  <a:txBody>
                    <a:bodyPr/>
                    <a:lstStyle/>
                    <a:p>
                      <a:pPr lvl="0" algn="ctr" fontAlgn="t"/>
                      <a:r>
                        <a:rPr lang="en-GB" sz="1000" b="0" i="0" u="none" strike="noStrike" dirty="0" smtClean="0">
                          <a:solidFill>
                            <a:srgbClr val="000000"/>
                          </a:solidFill>
                          <a:effectLst/>
                          <a:latin typeface="Calibri"/>
                        </a:rPr>
                        <a:t>1,387</a:t>
                      </a:r>
                      <a:endParaRPr lang="en-GB" sz="1000" b="0" i="0" u="none" strike="noStrike" dirty="0">
                        <a:solidFill>
                          <a:srgbClr val="000000"/>
                        </a:solidFill>
                        <a:effectLst/>
                        <a:latin typeface="Calibri"/>
                      </a:endParaRPr>
                    </a:p>
                  </a:txBody>
                  <a:tcPr marL="9525" marR="9525" marT="9525" marB="0">
                    <a:solidFill>
                      <a:schemeClr val="bg1">
                        <a:lumMod val="85000"/>
                      </a:schemeClr>
                    </a:solidFill>
                  </a:tcPr>
                </a:tc>
                <a:tc>
                  <a:txBody>
                    <a:bodyPr/>
                    <a:lstStyle/>
                    <a:p>
                      <a:pPr lvl="0" algn="ctr" fontAlgn="t"/>
                      <a:r>
                        <a:rPr lang="en-GB" sz="1000" b="0" i="0" u="none" strike="noStrike">
                          <a:solidFill>
                            <a:srgbClr val="000000"/>
                          </a:solidFill>
                          <a:effectLst/>
                          <a:latin typeface="Calibri"/>
                        </a:rPr>
                        <a:t>36</a:t>
                      </a:r>
                    </a:p>
                  </a:txBody>
                  <a:tcPr marL="9525" marR="9525" marT="9525" marB="0">
                    <a:solidFill>
                      <a:schemeClr val="bg1">
                        <a:lumMod val="85000"/>
                      </a:schemeClr>
                    </a:solidFill>
                  </a:tcPr>
                </a:tc>
              </a:tr>
              <a:tr h="246885">
                <a:tc>
                  <a:txBody>
                    <a:bodyPr/>
                    <a:lstStyle/>
                    <a:p>
                      <a:pPr algn="ctr"/>
                      <a:r>
                        <a:rPr lang="en-GB" sz="1000" b="1" dirty="0" smtClean="0">
                          <a:latin typeface="Calibri" panose="020F0502020204030204" pitchFamily="34" charset="0"/>
                          <a:cs typeface="Calibri" panose="020F0502020204030204" pitchFamily="34" charset="0"/>
                        </a:rPr>
                        <a:t>2017</a:t>
                      </a:r>
                      <a:r>
                        <a:rPr lang="en-GB" sz="1000" b="1" baseline="0" dirty="0" smtClean="0">
                          <a:latin typeface="Calibri" panose="020F0502020204030204" pitchFamily="34" charset="0"/>
                          <a:cs typeface="Calibri" panose="020F0502020204030204" pitchFamily="34" charset="0"/>
                        </a:rPr>
                        <a:t> Q1</a:t>
                      </a:r>
                      <a:endParaRPr lang="en-GB" sz="1000" b="1" dirty="0">
                        <a:latin typeface="Calibri" panose="020F0502020204030204" pitchFamily="34" charset="0"/>
                        <a:cs typeface="Calibri" panose="020F0502020204030204" pitchFamily="34" charset="0"/>
                      </a:endParaRPr>
                    </a:p>
                  </a:txBody>
                  <a:tcPr anchor="ctr">
                    <a:solidFill>
                      <a:schemeClr val="bg1">
                        <a:lumMod val="85000"/>
                      </a:schemeClr>
                    </a:solidFill>
                  </a:tcPr>
                </a:tc>
                <a:tc>
                  <a:txBody>
                    <a:bodyPr/>
                    <a:lstStyle/>
                    <a:p>
                      <a:pPr lvl="0" algn="ctr" fontAlgn="t"/>
                      <a:r>
                        <a:rPr lang="en-GB" sz="1000" b="0" i="0" u="none" strike="noStrike">
                          <a:solidFill>
                            <a:srgbClr val="000000"/>
                          </a:solidFill>
                          <a:effectLst/>
                          <a:latin typeface="Calibri"/>
                        </a:rPr>
                        <a:t>148</a:t>
                      </a:r>
                    </a:p>
                  </a:txBody>
                  <a:tcPr marL="9525" marR="9525" marT="9525" marB="0">
                    <a:solidFill>
                      <a:schemeClr val="bg1">
                        <a:lumMod val="85000"/>
                      </a:schemeClr>
                    </a:solidFill>
                  </a:tcPr>
                </a:tc>
                <a:tc>
                  <a:txBody>
                    <a:bodyPr/>
                    <a:lstStyle/>
                    <a:p>
                      <a:pPr lvl="0" algn="ctr" fontAlgn="t"/>
                      <a:r>
                        <a:rPr lang="en-GB" sz="1000" b="0" i="0" u="none" strike="noStrike">
                          <a:solidFill>
                            <a:srgbClr val="000000"/>
                          </a:solidFill>
                          <a:effectLst/>
                          <a:latin typeface="Calibri"/>
                        </a:rPr>
                        <a:t>876</a:t>
                      </a:r>
                    </a:p>
                  </a:txBody>
                  <a:tcPr marL="9525" marR="9525" marT="9525" marB="0">
                    <a:solidFill>
                      <a:schemeClr val="bg1">
                        <a:lumMod val="85000"/>
                      </a:schemeClr>
                    </a:solidFill>
                  </a:tcPr>
                </a:tc>
                <a:tc>
                  <a:txBody>
                    <a:bodyPr/>
                    <a:lstStyle/>
                    <a:p>
                      <a:pPr lvl="0" algn="ctr" fontAlgn="t"/>
                      <a:r>
                        <a:rPr lang="en-GB" sz="1000" b="0" i="0" u="none" strike="noStrike" dirty="0" smtClean="0">
                          <a:solidFill>
                            <a:srgbClr val="000000"/>
                          </a:solidFill>
                          <a:effectLst/>
                          <a:latin typeface="Calibri"/>
                        </a:rPr>
                        <a:t>1,461</a:t>
                      </a:r>
                      <a:endParaRPr lang="en-GB" sz="1000" b="0" i="0" u="none" strike="noStrike" dirty="0">
                        <a:solidFill>
                          <a:srgbClr val="000000"/>
                        </a:solidFill>
                        <a:effectLst/>
                        <a:latin typeface="Calibri"/>
                      </a:endParaRPr>
                    </a:p>
                  </a:txBody>
                  <a:tcPr marL="9525" marR="9525" marT="9525" marB="0">
                    <a:solidFill>
                      <a:schemeClr val="bg1">
                        <a:lumMod val="85000"/>
                      </a:schemeClr>
                    </a:solidFill>
                  </a:tcPr>
                </a:tc>
                <a:tc>
                  <a:txBody>
                    <a:bodyPr/>
                    <a:lstStyle/>
                    <a:p>
                      <a:pPr lvl="0" algn="ctr" fontAlgn="t"/>
                      <a:r>
                        <a:rPr lang="en-GB" sz="1000" b="0" i="0" u="none" strike="noStrike">
                          <a:solidFill>
                            <a:srgbClr val="000000"/>
                          </a:solidFill>
                          <a:effectLst/>
                          <a:latin typeface="Calibri"/>
                        </a:rPr>
                        <a:t>40</a:t>
                      </a:r>
                    </a:p>
                  </a:txBody>
                  <a:tcPr marL="9525" marR="9525" marT="9525" marB="0">
                    <a:solidFill>
                      <a:schemeClr val="bg1">
                        <a:lumMod val="85000"/>
                      </a:schemeClr>
                    </a:solidFill>
                  </a:tcPr>
                </a:tc>
              </a:tr>
              <a:tr h="246885">
                <a:tc>
                  <a:txBody>
                    <a:bodyPr/>
                    <a:lstStyle/>
                    <a:p>
                      <a:pPr algn="ctr"/>
                      <a:r>
                        <a:rPr lang="en-GB" sz="1000" b="1" dirty="0" smtClean="0">
                          <a:latin typeface="Calibri" panose="020F0502020204030204" pitchFamily="34" charset="0"/>
                          <a:cs typeface="Calibri" panose="020F0502020204030204" pitchFamily="34" charset="0"/>
                        </a:rPr>
                        <a:t>2017</a:t>
                      </a:r>
                      <a:r>
                        <a:rPr lang="en-GB" sz="1000" b="1" baseline="0" dirty="0" smtClean="0">
                          <a:latin typeface="Calibri" panose="020F0502020204030204" pitchFamily="34" charset="0"/>
                          <a:cs typeface="Calibri" panose="020F0502020204030204" pitchFamily="34" charset="0"/>
                        </a:rPr>
                        <a:t> Q2</a:t>
                      </a:r>
                      <a:endParaRPr lang="en-GB" sz="1000" b="1" dirty="0">
                        <a:latin typeface="Calibri" panose="020F0502020204030204" pitchFamily="34" charset="0"/>
                        <a:cs typeface="Calibri" panose="020F0502020204030204" pitchFamily="34" charset="0"/>
                      </a:endParaRPr>
                    </a:p>
                  </a:txBody>
                  <a:tcPr anchor="ctr">
                    <a:solidFill>
                      <a:schemeClr val="bg1">
                        <a:lumMod val="85000"/>
                      </a:schemeClr>
                    </a:solidFill>
                  </a:tcPr>
                </a:tc>
                <a:tc>
                  <a:txBody>
                    <a:bodyPr/>
                    <a:lstStyle/>
                    <a:p>
                      <a:pPr lvl="0" algn="ctr" fontAlgn="t"/>
                      <a:r>
                        <a:rPr lang="en-GB" sz="1000" b="0" i="0" u="none" strike="noStrike">
                          <a:solidFill>
                            <a:srgbClr val="000000"/>
                          </a:solidFill>
                          <a:effectLst/>
                          <a:latin typeface="Calibri"/>
                        </a:rPr>
                        <a:t>137</a:t>
                      </a:r>
                    </a:p>
                  </a:txBody>
                  <a:tcPr marL="9525" marR="9525" marT="9525" marB="0">
                    <a:solidFill>
                      <a:schemeClr val="bg1">
                        <a:lumMod val="85000"/>
                      </a:schemeClr>
                    </a:solidFill>
                  </a:tcPr>
                </a:tc>
                <a:tc>
                  <a:txBody>
                    <a:bodyPr/>
                    <a:lstStyle/>
                    <a:p>
                      <a:pPr lvl="0" algn="ctr" fontAlgn="t"/>
                      <a:r>
                        <a:rPr lang="en-GB" sz="1000" b="0" i="0" u="none" strike="noStrike">
                          <a:solidFill>
                            <a:srgbClr val="000000"/>
                          </a:solidFill>
                          <a:effectLst/>
                          <a:latin typeface="Calibri"/>
                        </a:rPr>
                        <a:t>904</a:t>
                      </a:r>
                    </a:p>
                  </a:txBody>
                  <a:tcPr marL="9525" marR="9525" marT="9525" marB="0">
                    <a:solidFill>
                      <a:schemeClr val="bg1">
                        <a:lumMod val="85000"/>
                      </a:schemeClr>
                    </a:solidFill>
                  </a:tcPr>
                </a:tc>
                <a:tc>
                  <a:txBody>
                    <a:bodyPr/>
                    <a:lstStyle/>
                    <a:p>
                      <a:pPr lvl="0" algn="ctr" fontAlgn="t"/>
                      <a:r>
                        <a:rPr lang="en-GB" sz="1000" b="0" i="0" u="none" strike="noStrike" dirty="0" smtClean="0">
                          <a:solidFill>
                            <a:srgbClr val="000000"/>
                          </a:solidFill>
                          <a:effectLst/>
                          <a:latin typeface="Calibri"/>
                        </a:rPr>
                        <a:t>1,639</a:t>
                      </a:r>
                      <a:endParaRPr lang="en-GB" sz="1000" b="0" i="0" u="none" strike="noStrike" dirty="0">
                        <a:solidFill>
                          <a:srgbClr val="000000"/>
                        </a:solidFill>
                        <a:effectLst/>
                        <a:latin typeface="Calibri"/>
                      </a:endParaRPr>
                    </a:p>
                  </a:txBody>
                  <a:tcPr marL="9525" marR="9525" marT="9525" marB="0">
                    <a:solidFill>
                      <a:schemeClr val="bg1">
                        <a:lumMod val="85000"/>
                      </a:schemeClr>
                    </a:solidFill>
                  </a:tcPr>
                </a:tc>
                <a:tc>
                  <a:txBody>
                    <a:bodyPr/>
                    <a:lstStyle/>
                    <a:p>
                      <a:pPr lvl="0" algn="ctr" fontAlgn="t"/>
                      <a:r>
                        <a:rPr lang="en-GB" sz="1000" b="0" i="0" u="none" strike="noStrike">
                          <a:solidFill>
                            <a:srgbClr val="000000"/>
                          </a:solidFill>
                          <a:effectLst/>
                          <a:latin typeface="Calibri"/>
                        </a:rPr>
                        <a:t>41</a:t>
                      </a:r>
                    </a:p>
                  </a:txBody>
                  <a:tcPr marL="9525" marR="9525" marT="9525" marB="0">
                    <a:solidFill>
                      <a:schemeClr val="bg1">
                        <a:lumMod val="85000"/>
                      </a:schemeClr>
                    </a:solidFill>
                  </a:tcPr>
                </a:tc>
              </a:tr>
              <a:tr h="246885">
                <a:tc>
                  <a:txBody>
                    <a:bodyPr/>
                    <a:lstStyle/>
                    <a:p>
                      <a:pPr algn="ctr"/>
                      <a:r>
                        <a:rPr lang="en-GB" sz="1000" b="1" dirty="0" smtClean="0">
                          <a:latin typeface="Calibri" panose="020F0502020204030204" pitchFamily="34" charset="0"/>
                          <a:cs typeface="Calibri" panose="020F0502020204030204" pitchFamily="34" charset="0"/>
                        </a:rPr>
                        <a:t>2017</a:t>
                      </a:r>
                      <a:r>
                        <a:rPr lang="en-GB" sz="1000" b="1" baseline="0" dirty="0" smtClean="0">
                          <a:latin typeface="Calibri" panose="020F0502020204030204" pitchFamily="34" charset="0"/>
                          <a:cs typeface="Calibri" panose="020F0502020204030204" pitchFamily="34" charset="0"/>
                        </a:rPr>
                        <a:t> Q3</a:t>
                      </a:r>
                      <a:endParaRPr lang="en-GB" sz="1000" b="1" dirty="0">
                        <a:latin typeface="Calibri" panose="020F0502020204030204" pitchFamily="34" charset="0"/>
                        <a:cs typeface="Calibri" panose="020F0502020204030204" pitchFamily="34" charset="0"/>
                      </a:endParaRPr>
                    </a:p>
                  </a:txBody>
                  <a:tcPr anchor="ctr">
                    <a:solidFill>
                      <a:schemeClr val="bg1">
                        <a:lumMod val="85000"/>
                      </a:schemeClr>
                    </a:solidFill>
                  </a:tcPr>
                </a:tc>
                <a:tc>
                  <a:txBody>
                    <a:bodyPr/>
                    <a:lstStyle/>
                    <a:p>
                      <a:pPr lvl="0" algn="ctr" fontAlgn="t"/>
                      <a:r>
                        <a:rPr lang="en-GB" sz="1000" b="0" i="0" u="none" strike="noStrike">
                          <a:solidFill>
                            <a:srgbClr val="000000"/>
                          </a:solidFill>
                          <a:effectLst/>
                          <a:latin typeface="Calibri"/>
                        </a:rPr>
                        <a:t>156</a:t>
                      </a:r>
                    </a:p>
                  </a:txBody>
                  <a:tcPr marL="9525" marR="9525" marT="9525" marB="0">
                    <a:solidFill>
                      <a:schemeClr val="bg1">
                        <a:lumMod val="85000"/>
                      </a:schemeClr>
                    </a:solidFill>
                  </a:tcPr>
                </a:tc>
                <a:tc>
                  <a:txBody>
                    <a:bodyPr/>
                    <a:lstStyle/>
                    <a:p>
                      <a:pPr lvl="0" algn="ctr" fontAlgn="t"/>
                      <a:r>
                        <a:rPr lang="en-GB" sz="1000" b="0" i="0" u="none" strike="noStrike">
                          <a:solidFill>
                            <a:srgbClr val="000000"/>
                          </a:solidFill>
                          <a:effectLst/>
                          <a:latin typeface="Calibri"/>
                        </a:rPr>
                        <a:t>780</a:t>
                      </a:r>
                    </a:p>
                  </a:txBody>
                  <a:tcPr marL="9525" marR="9525" marT="9525" marB="0">
                    <a:solidFill>
                      <a:schemeClr val="bg1">
                        <a:lumMod val="85000"/>
                      </a:schemeClr>
                    </a:solidFill>
                  </a:tcPr>
                </a:tc>
                <a:tc>
                  <a:txBody>
                    <a:bodyPr/>
                    <a:lstStyle/>
                    <a:p>
                      <a:pPr lvl="0" algn="ctr" fontAlgn="t"/>
                      <a:r>
                        <a:rPr lang="en-GB" sz="1000" b="0" i="0" u="none" strike="noStrike" dirty="0" smtClean="0">
                          <a:solidFill>
                            <a:srgbClr val="000000"/>
                          </a:solidFill>
                          <a:effectLst/>
                          <a:latin typeface="Calibri"/>
                        </a:rPr>
                        <a:t>1,367</a:t>
                      </a:r>
                      <a:endParaRPr lang="en-GB" sz="1000" b="0" i="0" u="none" strike="noStrike" dirty="0">
                        <a:solidFill>
                          <a:srgbClr val="000000"/>
                        </a:solidFill>
                        <a:effectLst/>
                        <a:latin typeface="Calibri"/>
                      </a:endParaRPr>
                    </a:p>
                  </a:txBody>
                  <a:tcPr marL="9525" marR="9525" marT="9525" marB="0">
                    <a:solidFill>
                      <a:schemeClr val="bg1">
                        <a:lumMod val="85000"/>
                      </a:schemeClr>
                    </a:solidFill>
                  </a:tcPr>
                </a:tc>
                <a:tc>
                  <a:txBody>
                    <a:bodyPr/>
                    <a:lstStyle/>
                    <a:p>
                      <a:pPr lvl="0" algn="ctr" fontAlgn="t"/>
                      <a:r>
                        <a:rPr lang="en-GB" sz="1000" b="0" i="0" u="none" strike="noStrike" dirty="0">
                          <a:solidFill>
                            <a:srgbClr val="000000"/>
                          </a:solidFill>
                          <a:effectLst/>
                          <a:latin typeface="Calibri"/>
                        </a:rPr>
                        <a:t>53</a:t>
                      </a:r>
                    </a:p>
                  </a:txBody>
                  <a:tcPr marL="9525" marR="9525" marT="9525" marB="0">
                    <a:solidFill>
                      <a:schemeClr val="bg1">
                        <a:lumMod val="85000"/>
                      </a:schemeClr>
                    </a:solidFill>
                  </a:tcPr>
                </a:tc>
              </a:tr>
            </a:tbl>
          </a:graphicData>
        </a:graphic>
      </p:graphicFrame>
      <p:sp>
        <p:nvSpPr>
          <p:cNvPr id="7" name="TextBox 6"/>
          <p:cNvSpPr txBox="1"/>
          <p:nvPr/>
        </p:nvSpPr>
        <p:spPr>
          <a:xfrm>
            <a:off x="362768" y="6525344"/>
            <a:ext cx="4641280" cy="246221"/>
          </a:xfrm>
          <a:prstGeom prst="rect">
            <a:avLst/>
          </a:prstGeom>
          <a:noFill/>
        </p:spPr>
        <p:txBody>
          <a:bodyPr wrap="square">
            <a:spAutoFit/>
          </a:bodyPr>
          <a:lstStyle/>
          <a:p>
            <a:pPr>
              <a:defRPr/>
            </a:pPr>
            <a:r>
              <a:rPr lang="en-GB" sz="1000" dirty="0">
                <a:solidFill>
                  <a:srgbClr val="000000"/>
                </a:solidFill>
                <a:latin typeface="Calibri" panose="020F0502020204030204" pitchFamily="34" charset="0"/>
                <a:cs typeface="Calibri" panose="020F0502020204030204" pitchFamily="34" charset="0"/>
              </a:rPr>
              <a:t>Source: CQC ratings </a:t>
            </a:r>
            <a:r>
              <a:rPr lang="en-GB" sz="1000" dirty="0" smtClean="0">
                <a:solidFill>
                  <a:srgbClr val="000000"/>
                </a:solidFill>
                <a:latin typeface="Calibri" panose="020F0502020204030204" pitchFamily="34" charset="0"/>
                <a:cs typeface="Calibri" panose="020F0502020204030204" pitchFamily="34" charset="0"/>
              </a:rPr>
              <a:t>data, data extracted 05/12/2017. Completed quarters only.</a:t>
            </a:r>
            <a:endParaRPr lang="en-GB" sz="1000" dirty="0">
              <a:solidFill>
                <a:srgbClr val="000000"/>
              </a:solidFill>
              <a:latin typeface="Calibri" panose="020F0502020204030204" pitchFamily="34" charset="0"/>
              <a:cs typeface="Calibri" panose="020F0502020204030204" pitchFamily="34" charset="0"/>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68760"/>
            <a:ext cx="4959753"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3902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latin typeface="Calibri" panose="020F0502020204030204" pitchFamily="34" charset="0"/>
                <a:cs typeface="Calibri" panose="020F0502020204030204" pitchFamily="34" charset="0"/>
              </a:rPr>
              <a:t>Overall ratings by publication quarter – Community social care</a:t>
            </a:r>
            <a:endParaRPr lang="en-GB" sz="24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pPr>
              <a:defRPr/>
            </a:pPr>
            <a:fld id="{FFE3E291-6D0A-4870-875B-E36C48179EF1}" type="slidenum">
              <a:rPr lang="en-US" altLang="en-US" smtClean="0"/>
              <a:pPr>
                <a:defRPr/>
              </a:pPr>
              <a:t>9</a:t>
            </a:fld>
            <a:endParaRPr lang="en-US" altLang="en-US" sz="1400">
              <a:solidFill>
                <a:srgbClr val="6D2E69"/>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3597375714"/>
              </p:ext>
            </p:extLst>
          </p:nvPr>
        </p:nvGraphicFramePr>
        <p:xfrm>
          <a:off x="4788024" y="3573016"/>
          <a:ext cx="4032449" cy="2623153"/>
        </p:xfrm>
        <a:graphic>
          <a:graphicData uri="http://schemas.openxmlformats.org/drawingml/2006/table">
            <a:tbl>
              <a:tblPr firstRow="1" bandRow="1">
                <a:tableStyleId>{5C22544A-7EE6-4342-B048-85BDC9FD1C3A}</a:tableStyleId>
              </a:tblPr>
              <a:tblGrid>
                <a:gridCol w="720080"/>
                <a:gridCol w="792088"/>
                <a:gridCol w="936104"/>
                <a:gridCol w="720080"/>
                <a:gridCol w="864097"/>
              </a:tblGrid>
              <a:tr h="246885">
                <a:tc gridSpan="5">
                  <a:txBody>
                    <a:bodyPr/>
                    <a:lstStyle/>
                    <a:p>
                      <a:pPr algn="ctr"/>
                      <a:r>
                        <a:rPr lang="en-GB" sz="1000" b="1" dirty="0" smtClean="0">
                          <a:solidFill>
                            <a:schemeClr val="bg1"/>
                          </a:solidFill>
                          <a:latin typeface="Calibri" panose="020F0502020204030204" pitchFamily="34" charset="0"/>
                          <a:cs typeface="Calibri" panose="020F0502020204030204" pitchFamily="34" charset="0"/>
                        </a:rPr>
                        <a:t>Community social care ratings, by publication quarter</a:t>
                      </a:r>
                      <a:endParaRPr lang="en-GB" sz="1000" b="1" dirty="0">
                        <a:solidFill>
                          <a:schemeClr val="bg1"/>
                        </a:solidFill>
                        <a:latin typeface="Calibri" panose="020F0502020204030204" pitchFamily="34" charset="0"/>
                        <a:cs typeface="Calibri" panose="020F0502020204030204" pitchFamily="34" charset="0"/>
                      </a:endParaRPr>
                    </a:p>
                  </a:txBody>
                  <a:tcPr anchor="ctr">
                    <a:solidFill>
                      <a:srgbClr val="5F2861"/>
                    </a:solidFill>
                  </a:tcPr>
                </a:tc>
                <a:tc hMerge="1">
                  <a:txBody>
                    <a:bodyPr/>
                    <a:lstStyle/>
                    <a:p>
                      <a:endParaRPr lang="en-GB"/>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r h="401188">
                <a:tc>
                  <a:txBody>
                    <a:bodyPr/>
                    <a:lstStyle/>
                    <a:p>
                      <a:pPr algn="ctr"/>
                      <a:r>
                        <a:rPr lang="en-GB" sz="1000" b="1" dirty="0" smtClean="0">
                          <a:solidFill>
                            <a:schemeClr val="bg1"/>
                          </a:solidFill>
                          <a:latin typeface="Calibri" panose="020F0502020204030204" pitchFamily="34" charset="0"/>
                          <a:cs typeface="Calibri" panose="020F0502020204030204" pitchFamily="34" charset="0"/>
                        </a:rPr>
                        <a:t>Calendar quarter</a:t>
                      </a:r>
                      <a:endParaRPr lang="en-GB" sz="1000" b="1" dirty="0">
                        <a:solidFill>
                          <a:schemeClr val="bg1"/>
                        </a:solidFill>
                        <a:latin typeface="Calibri" panose="020F0502020204030204" pitchFamily="34" charset="0"/>
                        <a:cs typeface="Calibri" panose="020F0502020204030204" pitchFamily="34" charset="0"/>
                      </a:endParaRPr>
                    </a:p>
                  </a:txBody>
                  <a:tcPr anchor="ctr">
                    <a:solidFill>
                      <a:srgbClr val="5F286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chemeClr val="bg1"/>
                          </a:solidFill>
                          <a:latin typeface="Calibri" panose="020F0502020204030204" pitchFamily="34" charset="0"/>
                          <a:cs typeface="Calibri" panose="020F0502020204030204" pitchFamily="34" charset="0"/>
                        </a:rPr>
                        <a:t>Inadequate</a:t>
                      </a:r>
                    </a:p>
                  </a:txBody>
                  <a:tcPr anchor="ctr">
                    <a:solidFill>
                      <a:srgbClr val="5F2861"/>
                    </a:solidFill>
                  </a:tcPr>
                </a:tc>
                <a:tc>
                  <a:txBody>
                    <a:bodyPr/>
                    <a:lstStyle/>
                    <a:p>
                      <a:pPr algn="ctr"/>
                      <a:r>
                        <a:rPr lang="en-GB" sz="1000" b="1" dirty="0" smtClean="0">
                          <a:solidFill>
                            <a:schemeClr val="bg1"/>
                          </a:solidFill>
                          <a:latin typeface="Calibri" panose="020F0502020204030204" pitchFamily="34" charset="0"/>
                          <a:cs typeface="Calibri" panose="020F0502020204030204" pitchFamily="34" charset="0"/>
                        </a:rPr>
                        <a:t>Requires</a:t>
                      </a:r>
                      <a:r>
                        <a:rPr lang="en-GB" sz="1000" b="1" baseline="0" dirty="0" smtClean="0">
                          <a:solidFill>
                            <a:schemeClr val="bg1"/>
                          </a:solidFill>
                          <a:latin typeface="Calibri" panose="020F0502020204030204" pitchFamily="34" charset="0"/>
                          <a:cs typeface="Calibri" panose="020F0502020204030204" pitchFamily="34" charset="0"/>
                        </a:rPr>
                        <a:t> improvement</a:t>
                      </a:r>
                      <a:endParaRPr lang="en-GB" sz="1000" b="1" dirty="0">
                        <a:solidFill>
                          <a:schemeClr val="bg1"/>
                        </a:solidFill>
                        <a:latin typeface="Calibri" panose="020F0502020204030204" pitchFamily="34" charset="0"/>
                        <a:cs typeface="Calibri" panose="020F0502020204030204" pitchFamily="34" charset="0"/>
                      </a:endParaRPr>
                    </a:p>
                  </a:txBody>
                  <a:tcPr anchor="ctr">
                    <a:solidFill>
                      <a:srgbClr val="5F2861"/>
                    </a:solidFill>
                  </a:tcPr>
                </a:tc>
                <a:tc>
                  <a:txBody>
                    <a:bodyPr/>
                    <a:lstStyle/>
                    <a:p>
                      <a:pPr algn="ctr"/>
                      <a:r>
                        <a:rPr lang="en-GB" sz="1000" b="1" dirty="0" smtClean="0">
                          <a:solidFill>
                            <a:schemeClr val="bg1"/>
                          </a:solidFill>
                          <a:latin typeface="Calibri" panose="020F0502020204030204" pitchFamily="34" charset="0"/>
                          <a:cs typeface="Calibri" panose="020F0502020204030204" pitchFamily="34" charset="0"/>
                        </a:rPr>
                        <a:t>Good</a:t>
                      </a:r>
                      <a:endParaRPr lang="en-GB" sz="1000" b="1" dirty="0">
                        <a:solidFill>
                          <a:schemeClr val="bg1"/>
                        </a:solidFill>
                        <a:latin typeface="Calibri" panose="020F0502020204030204" pitchFamily="34" charset="0"/>
                        <a:cs typeface="Calibri" panose="020F0502020204030204" pitchFamily="34" charset="0"/>
                      </a:endParaRPr>
                    </a:p>
                  </a:txBody>
                  <a:tcPr anchor="ctr">
                    <a:solidFill>
                      <a:srgbClr val="5F2861"/>
                    </a:solidFill>
                  </a:tcPr>
                </a:tc>
                <a:tc>
                  <a:txBody>
                    <a:bodyPr/>
                    <a:lstStyle/>
                    <a:p>
                      <a:pPr algn="ctr"/>
                      <a:r>
                        <a:rPr lang="en-GB" sz="1000" b="1" dirty="0" smtClean="0">
                          <a:solidFill>
                            <a:schemeClr val="bg1"/>
                          </a:solidFill>
                          <a:latin typeface="Calibri" panose="020F0502020204030204" pitchFamily="34" charset="0"/>
                          <a:cs typeface="Calibri" panose="020F0502020204030204" pitchFamily="34" charset="0"/>
                        </a:rPr>
                        <a:t>Outstanding</a:t>
                      </a:r>
                      <a:endParaRPr lang="en-GB" sz="1000" b="1" dirty="0">
                        <a:solidFill>
                          <a:schemeClr val="bg1"/>
                        </a:solidFill>
                        <a:latin typeface="Calibri" panose="020F0502020204030204" pitchFamily="34" charset="0"/>
                        <a:cs typeface="Calibri" panose="020F0502020204030204" pitchFamily="34" charset="0"/>
                      </a:endParaRPr>
                    </a:p>
                  </a:txBody>
                  <a:tcPr anchor="ctr">
                    <a:solidFill>
                      <a:srgbClr val="5F2861"/>
                    </a:solidFill>
                  </a:tcPr>
                </a:tc>
              </a:tr>
              <a:tr h="246885">
                <a:tc>
                  <a:txBody>
                    <a:bodyPr/>
                    <a:lstStyle/>
                    <a:p>
                      <a:pPr algn="ctr"/>
                      <a:r>
                        <a:rPr lang="en-GB" sz="1000" b="1" dirty="0" smtClean="0">
                          <a:latin typeface="Calibri" panose="020F0502020204030204" pitchFamily="34" charset="0"/>
                          <a:cs typeface="Calibri" panose="020F0502020204030204" pitchFamily="34" charset="0"/>
                        </a:rPr>
                        <a:t>2015 Q4</a:t>
                      </a:r>
                    </a:p>
                  </a:txBody>
                  <a:tcPr anchor="ctr">
                    <a:solidFill>
                      <a:schemeClr val="bg1">
                        <a:lumMod val="85000"/>
                      </a:schemeClr>
                    </a:solidFill>
                  </a:tcPr>
                </a:tc>
                <a:tc>
                  <a:txBody>
                    <a:bodyPr/>
                    <a:lstStyle/>
                    <a:p>
                      <a:pPr algn="ctr" fontAlgn="t"/>
                      <a:r>
                        <a:rPr lang="en-GB" sz="1000" b="0" i="0" u="none" strike="noStrike" dirty="0">
                          <a:solidFill>
                            <a:srgbClr val="000000"/>
                          </a:solidFill>
                          <a:effectLst/>
                          <a:latin typeface="Calibri"/>
                        </a:rPr>
                        <a:t>28</a:t>
                      </a:r>
                    </a:p>
                  </a:txBody>
                  <a:tcPr marL="9525" marR="9525" marT="9525" marB="0">
                    <a:solidFill>
                      <a:schemeClr val="bg1">
                        <a:lumMod val="85000"/>
                      </a:schemeClr>
                    </a:solidFill>
                  </a:tcPr>
                </a:tc>
                <a:tc>
                  <a:txBody>
                    <a:bodyPr/>
                    <a:lstStyle/>
                    <a:p>
                      <a:pPr algn="ctr" fontAlgn="t"/>
                      <a:r>
                        <a:rPr lang="en-GB" sz="1000" b="0" i="0" u="none" strike="noStrike">
                          <a:solidFill>
                            <a:srgbClr val="000000"/>
                          </a:solidFill>
                          <a:effectLst/>
                          <a:latin typeface="Calibri"/>
                        </a:rPr>
                        <a:t>183</a:t>
                      </a:r>
                    </a:p>
                  </a:txBody>
                  <a:tcPr marL="9525" marR="9525" marT="9525" marB="0">
                    <a:solidFill>
                      <a:schemeClr val="bg1">
                        <a:lumMod val="85000"/>
                      </a:schemeClr>
                    </a:solidFill>
                  </a:tcPr>
                </a:tc>
                <a:tc>
                  <a:txBody>
                    <a:bodyPr/>
                    <a:lstStyle/>
                    <a:p>
                      <a:pPr algn="ctr" fontAlgn="t"/>
                      <a:r>
                        <a:rPr lang="en-GB" sz="1000" b="0" i="0" u="none" strike="noStrike">
                          <a:solidFill>
                            <a:srgbClr val="000000"/>
                          </a:solidFill>
                          <a:effectLst/>
                          <a:latin typeface="Calibri"/>
                        </a:rPr>
                        <a:t>473</a:t>
                      </a:r>
                    </a:p>
                  </a:txBody>
                  <a:tcPr marL="9525" marR="9525" marT="9525" marB="0">
                    <a:solidFill>
                      <a:schemeClr val="bg1">
                        <a:lumMod val="85000"/>
                      </a:schemeClr>
                    </a:solidFill>
                  </a:tcPr>
                </a:tc>
                <a:tc>
                  <a:txBody>
                    <a:bodyPr/>
                    <a:lstStyle/>
                    <a:p>
                      <a:pPr algn="ctr" fontAlgn="t"/>
                      <a:r>
                        <a:rPr lang="en-GB" sz="1000" b="0" i="0" u="none" strike="noStrike">
                          <a:solidFill>
                            <a:srgbClr val="000000"/>
                          </a:solidFill>
                          <a:effectLst/>
                          <a:latin typeface="Calibri"/>
                        </a:rPr>
                        <a:t>2</a:t>
                      </a:r>
                    </a:p>
                  </a:txBody>
                  <a:tcPr marL="9525" marR="9525" marT="9525" marB="0">
                    <a:solidFill>
                      <a:schemeClr val="bg1">
                        <a:lumMod val="85000"/>
                      </a:schemeClr>
                    </a:solidFill>
                  </a:tcPr>
                </a:tc>
              </a:tr>
              <a:tr h="246885">
                <a:tc>
                  <a:txBody>
                    <a:bodyPr/>
                    <a:lstStyle/>
                    <a:p>
                      <a:pPr algn="ctr"/>
                      <a:r>
                        <a:rPr lang="en-GB" sz="1000" b="1" dirty="0" smtClean="0">
                          <a:latin typeface="Calibri" panose="020F0502020204030204" pitchFamily="34" charset="0"/>
                          <a:cs typeface="Calibri" panose="020F0502020204030204" pitchFamily="34" charset="0"/>
                        </a:rPr>
                        <a:t>2016 Q1</a:t>
                      </a:r>
                      <a:endParaRPr lang="en-GB" sz="1000" b="1" dirty="0">
                        <a:latin typeface="Calibri" panose="020F0502020204030204" pitchFamily="34" charset="0"/>
                        <a:cs typeface="Calibri" panose="020F0502020204030204" pitchFamily="34" charset="0"/>
                      </a:endParaRPr>
                    </a:p>
                  </a:txBody>
                  <a:tcPr anchor="ctr">
                    <a:solidFill>
                      <a:schemeClr val="bg1">
                        <a:lumMod val="85000"/>
                      </a:schemeClr>
                    </a:solidFill>
                  </a:tcPr>
                </a:tc>
                <a:tc>
                  <a:txBody>
                    <a:bodyPr/>
                    <a:lstStyle/>
                    <a:p>
                      <a:pPr algn="ctr" fontAlgn="t"/>
                      <a:r>
                        <a:rPr lang="en-GB" sz="1000" b="0" i="0" u="none" strike="noStrike">
                          <a:solidFill>
                            <a:srgbClr val="000000"/>
                          </a:solidFill>
                          <a:effectLst/>
                          <a:latin typeface="Calibri"/>
                        </a:rPr>
                        <a:t>27</a:t>
                      </a:r>
                    </a:p>
                  </a:txBody>
                  <a:tcPr marL="9525" marR="9525" marT="9525" marB="0">
                    <a:solidFill>
                      <a:schemeClr val="bg1">
                        <a:lumMod val="85000"/>
                      </a:schemeClr>
                    </a:solidFill>
                  </a:tcPr>
                </a:tc>
                <a:tc>
                  <a:txBody>
                    <a:bodyPr/>
                    <a:lstStyle/>
                    <a:p>
                      <a:pPr algn="ctr" fontAlgn="t"/>
                      <a:r>
                        <a:rPr lang="en-GB" sz="1000" b="0" i="0" u="none" strike="noStrike">
                          <a:solidFill>
                            <a:srgbClr val="000000"/>
                          </a:solidFill>
                          <a:effectLst/>
                          <a:latin typeface="Calibri"/>
                        </a:rPr>
                        <a:t>222</a:t>
                      </a:r>
                    </a:p>
                  </a:txBody>
                  <a:tcPr marL="9525" marR="9525" marT="9525" marB="0">
                    <a:solidFill>
                      <a:schemeClr val="bg1">
                        <a:lumMod val="85000"/>
                      </a:schemeClr>
                    </a:solidFill>
                  </a:tcPr>
                </a:tc>
                <a:tc>
                  <a:txBody>
                    <a:bodyPr/>
                    <a:lstStyle/>
                    <a:p>
                      <a:pPr algn="ctr" fontAlgn="t"/>
                      <a:r>
                        <a:rPr lang="en-GB" sz="1000" b="0" i="0" u="none" strike="noStrike">
                          <a:solidFill>
                            <a:srgbClr val="000000"/>
                          </a:solidFill>
                          <a:effectLst/>
                          <a:latin typeface="Calibri"/>
                        </a:rPr>
                        <a:t>728</a:t>
                      </a:r>
                    </a:p>
                  </a:txBody>
                  <a:tcPr marL="9525" marR="9525" marT="9525" marB="0">
                    <a:solidFill>
                      <a:schemeClr val="bg1">
                        <a:lumMod val="85000"/>
                      </a:schemeClr>
                    </a:solidFill>
                  </a:tcPr>
                </a:tc>
                <a:tc>
                  <a:txBody>
                    <a:bodyPr/>
                    <a:lstStyle/>
                    <a:p>
                      <a:pPr algn="ctr" fontAlgn="t"/>
                      <a:r>
                        <a:rPr lang="en-GB" sz="1000" b="0" i="0" u="none" strike="noStrike">
                          <a:solidFill>
                            <a:srgbClr val="000000"/>
                          </a:solidFill>
                          <a:effectLst/>
                          <a:latin typeface="Calibri"/>
                        </a:rPr>
                        <a:t>13</a:t>
                      </a:r>
                    </a:p>
                  </a:txBody>
                  <a:tcPr marL="9525" marR="9525" marT="9525" marB="0">
                    <a:solidFill>
                      <a:schemeClr val="bg1">
                        <a:lumMod val="85000"/>
                      </a:schemeClr>
                    </a:solidFill>
                  </a:tcPr>
                </a:tc>
              </a:tr>
              <a:tr h="246885">
                <a:tc>
                  <a:txBody>
                    <a:bodyPr/>
                    <a:lstStyle/>
                    <a:p>
                      <a:pPr algn="ctr"/>
                      <a:r>
                        <a:rPr lang="en-GB" sz="1000" b="1" dirty="0" smtClean="0">
                          <a:latin typeface="Calibri" panose="020F0502020204030204" pitchFamily="34" charset="0"/>
                          <a:cs typeface="Calibri" panose="020F0502020204030204" pitchFamily="34" charset="0"/>
                        </a:rPr>
                        <a:t>2016 Q2</a:t>
                      </a:r>
                      <a:endParaRPr lang="en-GB" sz="1000" b="1" dirty="0">
                        <a:latin typeface="Calibri" panose="020F0502020204030204" pitchFamily="34" charset="0"/>
                        <a:cs typeface="Calibri" panose="020F0502020204030204" pitchFamily="34" charset="0"/>
                      </a:endParaRPr>
                    </a:p>
                  </a:txBody>
                  <a:tcPr anchor="ctr">
                    <a:solidFill>
                      <a:schemeClr val="bg1">
                        <a:lumMod val="85000"/>
                      </a:schemeClr>
                    </a:solidFill>
                  </a:tcPr>
                </a:tc>
                <a:tc>
                  <a:txBody>
                    <a:bodyPr/>
                    <a:lstStyle/>
                    <a:p>
                      <a:pPr algn="ctr" fontAlgn="t"/>
                      <a:r>
                        <a:rPr lang="en-GB" sz="1000" b="0" i="0" u="none" strike="noStrike">
                          <a:solidFill>
                            <a:srgbClr val="000000"/>
                          </a:solidFill>
                          <a:effectLst/>
                          <a:latin typeface="Calibri"/>
                        </a:rPr>
                        <a:t>33</a:t>
                      </a:r>
                    </a:p>
                  </a:txBody>
                  <a:tcPr marL="9525" marR="9525" marT="9525" marB="0">
                    <a:solidFill>
                      <a:schemeClr val="bg1">
                        <a:lumMod val="85000"/>
                      </a:schemeClr>
                    </a:solidFill>
                  </a:tcPr>
                </a:tc>
                <a:tc>
                  <a:txBody>
                    <a:bodyPr/>
                    <a:lstStyle/>
                    <a:p>
                      <a:pPr algn="ctr" fontAlgn="t"/>
                      <a:r>
                        <a:rPr lang="en-GB" sz="1000" b="0" i="0" u="none" strike="noStrike">
                          <a:solidFill>
                            <a:srgbClr val="000000"/>
                          </a:solidFill>
                          <a:effectLst/>
                          <a:latin typeface="Calibri"/>
                        </a:rPr>
                        <a:t>275</a:t>
                      </a:r>
                    </a:p>
                  </a:txBody>
                  <a:tcPr marL="9525" marR="9525" marT="9525" marB="0">
                    <a:solidFill>
                      <a:schemeClr val="bg1">
                        <a:lumMod val="85000"/>
                      </a:schemeClr>
                    </a:solidFill>
                  </a:tcPr>
                </a:tc>
                <a:tc>
                  <a:txBody>
                    <a:bodyPr/>
                    <a:lstStyle/>
                    <a:p>
                      <a:pPr algn="ctr" fontAlgn="t"/>
                      <a:r>
                        <a:rPr lang="en-GB" sz="1000" b="0" i="0" u="none" strike="noStrike">
                          <a:solidFill>
                            <a:srgbClr val="000000"/>
                          </a:solidFill>
                          <a:effectLst/>
                          <a:latin typeface="Calibri"/>
                        </a:rPr>
                        <a:t>864</a:t>
                      </a:r>
                    </a:p>
                  </a:txBody>
                  <a:tcPr marL="9525" marR="9525" marT="9525" marB="0">
                    <a:solidFill>
                      <a:schemeClr val="bg1">
                        <a:lumMod val="85000"/>
                      </a:schemeClr>
                    </a:solidFill>
                  </a:tcPr>
                </a:tc>
                <a:tc>
                  <a:txBody>
                    <a:bodyPr/>
                    <a:lstStyle/>
                    <a:p>
                      <a:pPr algn="ctr" fontAlgn="t"/>
                      <a:r>
                        <a:rPr lang="en-GB" sz="1000" b="0" i="0" u="none" strike="noStrike">
                          <a:solidFill>
                            <a:srgbClr val="000000"/>
                          </a:solidFill>
                          <a:effectLst/>
                          <a:latin typeface="Calibri"/>
                        </a:rPr>
                        <a:t>13</a:t>
                      </a:r>
                    </a:p>
                  </a:txBody>
                  <a:tcPr marL="9525" marR="9525" marT="9525" marB="0">
                    <a:solidFill>
                      <a:schemeClr val="bg1">
                        <a:lumMod val="85000"/>
                      </a:schemeClr>
                    </a:solidFill>
                  </a:tcPr>
                </a:tc>
              </a:tr>
              <a:tr h="246885">
                <a:tc>
                  <a:txBody>
                    <a:bodyPr/>
                    <a:lstStyle/>
                    <a:p>
                      <a:pPr algn="ctr"/>
                      <a:r>
                        <a:rPr lang="en-GB" sz="1000" b="1" dirty="0" smtClean="0">
                          <a:latin typeface="Calibri" panose="020F0502020204030204" pitchFamily="34" charset="0"/>
                          <a:cs typeface="Calibri" panose="020F0502020204030204" pitchFamily="34" charset="0"/>
                        </a:rPr>
                        <a:t>2016 Q3</a:t>
                      </a:r>
                      <a:endParaRPr lang="en-GB" sz="1000" b="1" dirty="0">
                        <a:latin typeface="Calibri" panose="020F0502020204030204" pitchFamily="34" charset="0"/>
                        <a:cs typeface="Calibri" panose="020F0502020204030204" pitchFamily="34" charset="0"/>
                      </a:endParaRPr>
                    </a:p>
                  </a:txBody>
                  <a:tcPr anchor="ctr">
                    <a:solidFill>
                      <a:schemeClr val="bg1">
                        <a:lumMod val="85000"/>
                      </a:schemeClr>
                    </a:solidFill>
                  </a:tcPr>
                </a:tc>
                <a:tc>
                  <a:txBody>
                    <a:bodyPr/>
                    <a:lstStyle/>
                    <a:p>
                      <a:pPr algn="ctr" fontAlgn="t"/>
                      <a:r>
                        <a:rPr lang="en-GB" sz="1000" b="0" i="0" u="none" strike="noStrike">
                          <a:solidFill>
                            <a:srgbClr val="000000"/>
                          </a:solidFill>
                          <a:effectLst/>
                          <a:latin typeface="Calibri"/>
                        </a:rPr>
                        <a:t>30</a:t>
                      </a:r>
                    </a:p>
                  </a:txBody>
                  <a:tcPr marL="9525" marR="9525" marT="9525" marB="0">
                    <a:solidFill>
                      <a:schemeClr val="bg1">
                        <a:lumMod val="85000"/>
                      </a:schemeClr>
                    </a:solidFill>
                  </a:tcPr>
                </a:tc>
                <a:tc>
                  <a:txBody>
                    <a:bodyPr/>
                    <a:lstStyle/>
                    <a:p>
                      <a:pPr algn="ctr" fontAlgn="t"/>
                      <a:r>
                        <a:rPr lang="en-GB" sz="1000" b="0" i="0" u="none" strike="noStrike">
                          <a:solidFill>
                            <a:srgbClr val="000000"/>
                          </a:solidFill>
                          <a:effectLst/>
                          <a:latin typeface="Calibri"/>
                        </a:rPr>
                        <a:t>272</a:t>
                      </a:r>
                    </a:p>
                  </a:txBody>
                  <a:tcPr marL="9525" marR="9525" marT="9525" marB="0">
                    <a:solidFill>
                      <a:schemeClr val="bg1">
                        <a:lumMod val="85000"/>
                      </a:schemeClr>
                    </a:solidFill>
                  </a:tcPr>
                </a:tc>
                <a:tc>
                  <a:txBody>
                    <a:bodyPr/>
                    <a:lstStyle/>
                    <a:p>
                      <a:pPr algn="ctr" fontAlgn="t"/>
                      <a:r>
                        <a:rPr lang="en-GB" sz="1000" b="0" i="0" u="none" strike="noStrike">
                          <a:solidFill>
                            <a:srgbClr val="000000"/>
                          </a:solidFill>
                          <a:effectLst/>
                          <a:latin typeface="Calibri"/>
                        </a:rPr>
                        <a:t>828</a:t>
                      </a:r>
                    </a:p>
                  </a:txBody>
                  <a:tcPr marL="9525" marR="9525" marT="9525" marB="0">
                    <a:solidFill>
                      <a:schemeClr val="bg1">
                        <a:lumMod val="85000"/>
                      </a:schemeClr>
                    </a:solidFill>
                  </a:tcPr>
                </a:tc>
                <a:tc>
                  <a:txBody>
                    <a:bodyPr/>
                    <a:lstStyle/>
                    <a:p>
                      <a:pPr algn="ctr" fontAlgn="t"/>
                      <a:r>
                        <a:rPr lang="en-GB" sz="1000" b="0" i="0" u="none" strike="noStrike">
                          <a:solidFill>
                            <a:srgbClr val="000000"/>
                          </a:solidFill>
                          <a:effectLst/>
                          <a:latin typeface="Calibri"/>
                        </a:rPr>
                        <a:t>19</a:t>
                      </a:r>
                    </a:p>
                  </a:txBody>
                  <a:tcPr marL="9525" marR="9525" marT="9525" marB="0">
                    <a:solidFill>
                      <a:schemeClr val="bg1">
                        <a:lumMod val="85000"/>
                      </a:schemeClr>
                    </a:solidFill>
                  </a:tcPr>
                </a:tc>
              </a:tr>
              <a:tr h="246885">
                <a:tc>
                  <a:txBody>
                    <a:bodyPr/>
                    <a:lstStyle/>
                    <a:p>
                      <a:pPr algn="ctr"/>
                      <a:r>
                        <a:rPr lang="en-GB" sz="1000" b="1" dirty="0" smtClean="0">
                          <a:latin typeface="Calibri" panose="020F0502020204030204" pitchFamily="34" charset="0"/>
                          <a:cs typeface="Calibri" panose="020F0502020204030204" pitchFamily="34" charset="0"/>
                        </a:rPr>
                        <a:t>2016 Q4</a:t>
                      </a:r>
                      <a:endParaRPr lang="en-GB" sz="1000" b="1" dirty="0">
                        <a:latin typeface="Calibri" panose="020F0502020204030204" pitchFamily="34" charset="0"/>
                        <a:cs typeface="Calibri" panose="020F0502020204030204" pitchFamily="34" charset="0"/>
                      </a:endParaRPr>
                    </a:p>
                  </a:txBody>
                  <a:tcPr anchor="ctr">
                    <a:solidFill>
                      <a:schemeClr val="bg1">
                        <a:lumMod val="85000"/>
                      </a:schemeClr>
                    </a:solidFill>
                  </a:tcPr>
                </a:tc>
                <a:tc>
                  <a:txBody>
                    <a:bodyPr/>
                    <a:lstStyle/>
                    <a:p>
                      <a:pPr algn="ctr" fontAlgn="t"/>
                      <a:r>
                        <a:rPr lang="en-GB" sz="1000" b="0" i="0" u="none" strike="noStrike">
                          <a:solidFill>
                            <a:schemeClr val="tx1"/>
                          </a:solidFill>
                          <a:effectLst/>
                          <a:latin typeface="Calibri"/>
                        </a:rPr>
                        <a:t>35</a:t>
                      </a:r>
                    </a:p>
                  </a:txBody>
                  <a:tcPr marL="9525" marR="9525" marT="9525" marB="0">
                    <a:solidFill>
                      <a:schemeClr val="bg1">
                        <a:lumMod val="85000"/>
                      </a:schemeClr>
                    </a:solidFill>
                  </a:tcPr>
                </a:tc>
                <a:tc>
                  <a:txBody>
                    <a:bodyPr/>
                    <a:lstStyle/>
                    <a:p>
                      <a:pPr algn="ctr" fontAlgn="t"/>
                      <a:r>
                        <a:rPr lang="en-GB" sz="1000" b="0" i="0" u="none" strike="noStrike" dirty="0">
                          <a:solidFill>
                            <a:schemeClr val="tx1"/>
                          </a:solidFill>
                          <a:effectLst/>
                          <a:latin typeface="Calibri"/>
                        </a:rPr>
                        <a:t>298</a:t>
                      </a:r>
                    </a:p>
                  </a:txBody>
                  <a:tcPr marL="9525" marR="9525" marT="9525" marB="0">
                    <a:solidFill>
                      <a:schemeClr val="bg1">
                        <a:lumMod val="85000"/>
                      </a:schemeClr>
                    </a:solidFill>
                  </a:tcPr>
                </a:tc>
                <a:tc>
                  <a:txBody>
                    <a:bodyPr/>
                    <a:lstStyle/>
                    <a:p>
                      <a:pPr algn="ctr" fontAlgn="t"/>
                      <a:r>
                        <a:rPr lang="en-GB" sz="1000" b="0" i="0" u="none" strike="noStrike">
                          <a:solidFill>
                            <a:srgbClr val="000000"/>
                          </a:solidFill>
                          <a:effectLst/>
                          <a:latin typeface="Calibri"/>
                        </a:rPr>
                        <a:t>932</a:t>
                      </a:r>
                    </a:p>
                  </a:txBody>
                  <a:tcPr marL="9525" marR="9525" marT="9525" marB="0">
                    <a:solidFill>
                      <a:schemeClr val="bg1">
                        <a:lumMod val="85000"/>
                      </a:schemeClr>
                    </a:solidFill>
                  </a:tcPr>
                </a:tc>
                <a:tc>
                  <a:txBody>
                    <a:bodyPr/>
                    <a:lstStyle/>
                    <a:p>
                      <a:pPr algn="ctr" fontAlgn="t"/>
                      <a:r>
                        <a:rPr lang="en-GB" sz="1000" b="0" i="0" u="none" strike="noStrike">
                          <a:solidFill>
                            <a:srgbClr val="000000"/>
                          </a:solidFill>
                          <a:effectLst/>
                          <a:latin typeface="Calibri"/>
                        </a:rPr>
                        <a:t>24</a:t>
                      </a:r>
                    </a:p>
                  </a:txBody>
                  <a:tcPr marL="9525" marR="9525" marT="9525" marB="0">
                    <a:solidFill>
                      <a:schemeClr val="bg1">
                        <a:lumMod val="85000"/>
                      </a:schemeClr>
                    </a:solidFill>
                  </a:tcPr>
                </a:tc>
              </a:tr>
              <a:tr h="246885">
                <a:tc>
                  <a:txBody>
                    <a:bodyPr/>
                    <a:lstStyle/>
                    <a:p>
                      <a:pPr algn="ctr"/>
                      <a:r>
                        <a:rPr lang="en-GB" sz="1000" b="1" dirty="0" smtClean="0">
                          <a:latin typeface="Calibri" panose="020F0502020204030204" pitchFamily="34" charset="0"/>
                          <a:cs typeface="Calibri" panose="020F0502020204030204" pitchFamily="34" charset="0"/>
                        </a:rPr>
                        <a:t>2017</a:t>
                      </a:r>
                      <a:r>
                        <a:rPr lang="en-GB" sz="1000" b="1" baseline="0" dirty="0" smtClean="0">
                          <a:latin typeface="Calibri" panose="020F0502020204030204" pitchFamily="34" charset="0"/>
                          <a:cs typeface="Calibri" panose="020F0502020204030204" pitchFamily="34" charset="0"/>
                        </a:rPr>
                        <a:t> Q1</a:t>
                      </a:r>
                      <a:endParaRPr lang="en-GB" sz="1000" b="1" dirty="0">
                        <a:latin typeface="Calibri" panose="020F0502020204030204" pitchFamily="34" charset="0"/>
                        <a:cs typeface="Calibri" panose="020F0502020204030204" pitchFamily="34" charset="0"/>
                      </a:endParaRPr>
                    </a:p>
                  </a:txBody>
                  <a:tcPr anchor="ctr">
                    <a:solidFill>
                      <a:schemeClr val="bg1">
                        <a:lumMod val="85000"/>
                      </a:schemeClr>
                    </a:solidFill>
                  </a:tcPr>
                </a:tc>
                <a:tc>
                  <a:txBody>
                    <a:bodyPr/>
                    <a:lstStyle/>
                    <a:p>
                      <a:pPr algn="ctr" fontAlgn="t"/>
                      <a:r>
                        <a:rPr lang="en-GB" sz="1000" b="0" i="0" u="none" strike="noStrike">
                          <a:solidFill>
                            <a:srgbClr val="000000"/>
                          </a:solidFill>
                          <a:effectLst/>
                          <a:latin typeface="Calibri"/>
                        </a:rPr>
                        <a:t>30</a:t>
                      </a:r>
                    </a:p>
                  </a:txBody>
                  <a:tcPr marL="9525" marR="9525" marT="9525" marB="0">
                    <a:solidFill>
                      <a:schemeClr val="bg1">
                        <a:lumMod val="85000"/>
                      </a:schemeClr>
                    </a:solidFill>
                  </a:tcPr>
                </a:tc>
                <a:tc>
                  <a:txBody>
                    <a:bodyPr/>
                    <a:lstStyle/>
                    <a:p>
                      <a:pPr algn="ctr" fontAlgn="t"/>
                      <a:r>
                        <a:rPr lang="en-GB" sz="1000" b="0" i="0" u="none" strike="noStrike">
                          <a:solidFill>
                            <a:srgbClr val="000000"/>
                          </a:solidFill>
                          <a:effectLst/>
                          <a:latin typeface="Calibri"/>
                        </a:rPr>
                        <a:t>261</a:t>
                      </a:r>
                    </a:p>
                  </a:txBody>
                  <a:tcPr marL="9525" marR="9525" marT="9525" marB="0">
                    <a:solidFill>
                      <a:schemeClr val="bg1">
                        <a:lumMod val="85000"/>
                      </a:schemeClr>
                    </a:solidFill>
                  </a:tcPr>
                </a:tc>
                <a:tc>
                  <a:txBody>
                    <a:bodyPr/>
                    <a:lstStyle/>
                    <a:p>
                      <a:pPr algn="ctr" fontAlgn="t"/>
                      <a:r>
                        <a:rPr lang="en-GB" sz="1000" b="0" i="0" u="none" strike="noStrike">
                          <a:solidFill>
                            <a:srgbClr val="000000"/>
                          </a:solidFill>
                          <a:effectLst/>
                          <a:latin typeface="Calibri"/>
                        </a:rPr>
                        <a:t>729</a:t>
                      </a:r>
                    </a:p>
                  </a:txBody>
                  <a:tcPr marL="9525" marR="9525" marT="9525" marB="0">
                    <a:solidFill>
                      <a:schemeClr val="bg1">
                        <a:lumMod val="85000"/>
                      </a:schemeClr>
                    </a:solidFill>
                  </a:tcPr>
                </a:tc>
                <a:tc>
                  <a:txBody>
                    <a:bodyPr/>
                    <a:lstStyle/>
                    <a:p>
                      <a:pPr algn="ctr" fontAlgn="t"/>
                      <a:r>
                        <a:rPr lang="en-GB" sz="1000" b="0" i="0" u="none" strike="noStrike">
                          <a:solidFill>
                            <a:srgbClr val="000000"/>
                          </a:solidFill>
                          <a:effectLst/>
                          <a:latin typeface="Calibri"/>
                        </a:rPr>
                        <a:t>25</a:t>
                      </a:r>
                    </a:p>
                  </a:txBody>
                  <a:tcPr marL="9525" marR="9525" marT="9525" marB="0">
                    <a:solidFill>
                      <a:schemeClr val="bg1">
                        <a:lumMod val="85000"/>
                      </a:schemeClr>
                    </a:solidFill>
                  </a:tcPr>
                </a:tc>
              </a:tr>
              <a:tr h="246885">
                <a:tc>
                  <a:txBody>
                    <a:bodyPr/>
                    <a:lstStyle/>
                    <a:p>
                      <a:pPr algn="ctr"/>
                      <a:r>
                        <a:rPr lang="en-GB" sz="1000" b="1" dirty="0" smtClean="0">
                          <a:latin typeface="Calibri" panose="020F0502020204030204" pitchFamily="34" charset="0"/>
                          <a:cs typeface="Calibri" panose="020F0502020204030204" pitchFamily="34" charset="0"/>
                        </a:rPr>
                        <a:t>2017</a:t>
                      </a:r>
                      <a:r>
                        <a:rPr lang="en-GB" sz="1000" b="1" baseline="0" dirty="0" smtClean="0">
                          <a:latin typeface="Calibri" panose="020F0502020204030204" pitchFamily="34" charset="0"/>
                          <a:cs typeface="Calibri" panose="020F0502020204030204" pitchFamily="34" charset="0"/>
                        </a:rPr>
                        <a:t> Q2</a:t>
                      </a:r>
                      <a:endParaRPr lang="en-GB" sz="1000" b="1" dirty="0">
                        <a:latin typeface="Calibri" panose="020F0502020204030204" pitchFamily="34" charset="0"/>
                        <a:cs typeface="Calibri" panose="020F0502020204030204" pitchFamily="34" charset="0"/>
                      </a:endParaRPr>
                    </a:p>
                  </a:txBody>
                  <a:tcPr anchor="ctr">
                    <a:solidFill>
                      <a:schemeClr val="bg1">
                        <a:lumMod val="85000"/>
                      </a:schemeClr>
                    </a:solidFill>
                  </a:tcPr>
                </a:tc>
                <a:tc>
                  <a:txBody>
                    <a:bodyPr/>
                    <a:lstStyle/>
                    <a:p>
                      <a:pPr algn="ctr" fontAlgn="t"/>
                      <a:r>
                        <a:rPr lang="en-GB" sz="1000" b="0" i="0" u="none" strike="noStrike">
                          <a:solidFill>
                            <a:srgbClr val="000000"/>
                          </a:solidFill>
                          <a:effectLst/>
                          <a:latin typeface="Calibri"/>
                        </a:rPr>
                        <a:t>37</a:t>
                      </a:r>
                    </a:p>
                  </a:txBody>
                  <a:tcPr marL="9525" marR="9525" marT="9525" marB="0">
                    <a:solidFill>
                      <a:schemeClr val="bg1">
                        <a:lumMod val="85000"/>
                      </a:schemeClr>
                    </a:solidFill>
                  </a:tcPr>
                </a:tc>
                <a:tc>
                  <a:txBody>
                    <a:bodyPr/>
                    <a:lstStyle/>
                    <a:p>
                      <a:pPr algn="ctr" fontAlgn="t"/>
                      <a:r>
                        <a:rPr lang="en-GB" sz="1000" b="0" i="0" u="none" strike="noStrike">
                          <a:solidFill>
                            <a:srgbClr val="000000"/>
                          </a:solidFill>
                          <a:effectLst/>
                          <a:latin typeface="Calibri"/>
                        </a:rPr>
                        <a:t>243</a:t>
                      </a:r>
                    </a:p>
                  </a:txBody>
                  <a:tcPr marL="9525" marR="9525" marT="9525" marB="0">
                    <a:solidFill>
                      <a:schemeClr val="bg1">
                        <a:lumMod val="85000"/>
                      </a:schemeClr>
                    </a:solidFill>
                  </a:tcPr>
                </a:tc>
                <a:tc>
                  <a:txBody>
                    <a:bodyPr/>
                    <a:lstStyle/>
                    <a:p>
                      <a:pPr algn="ctr" fontAlgn="t"/>
                      <a:r>
                        <a:rPr lang="en-GB" sz="1000" b="0" i="0" u="none" strike="noStrike">
                          <a:solidFill>
                            <a:srgbClr val="000000"/>
                          </a:solidFill>
                          <a:effectLst/>
                          <a:latin typeface="Calibri"/>
                        </a:rPr>
                        <a:t>687</a:t>
                      </a:r>
                    </a:p>
                  </a:txBody>
                  <a:tcPr marL="9525" marR="9525" marT="9525" marB="0">
                    <a:solidFill>
                      <a:schemeClr val="bg1">
                        <a:lumMod val="85000"/>
                      </a:schemeClr>
                    </a:solidFill>
                  </a:tcPr>
                </a:tc>
                <a:tc>
                  <a:txBody>
                    <a:bodyPr/>
                    <a:lstStyle/>
                    <a:p>
                      <a:pPr algn="ctr" fontAlgn="t"/>
                      <a:r>
                        <a:rPr lang="en-GB" sz="1000" b="0" i="0" u="none" strike="noStrike">
                          <a:solidFill>
                            <a:srgbClr val="000000"/>
                          </a:solidFill>
                          <a:effectLst/>
                          <a:latin typeface="Calibri"/>
                        </a:rPr>
                        <a:t>18</a:t>
                      </a:r>
                    </a:p>
                  </a:txBody>
                  <a:tcPr marL="9525" marR="9525" marT="9525" marB="0">
                    <a:solidFill>
                      <a:schemeClr val="bg1">
                        <a:lumMod val="85000"/>
                      </a:schemeClr>
                    </a:solidFill>
                  </a:tcPr>
                </a:tc>
              </a:tr>
              <a:tr h="246885">
                <a:tc>
                  <a:txBody>
                    <a:bodyPr/>
                    <a:lstStyle/>
                    <a:p>
                      <a:pPr algn="ctr"/>
                      <a:r>
                        <a:rPr lang="en-GB" sz="1000" b="1" dirty="0" smtClean="0">
                          <a:latin typeface="Calibri" panose="020F0502020204030204" pitchFamily="34" charset="0"/>
                          <a:cs typeface="Calibri" panose="020F0502020204030204" pitchFamily="34" charset="0"/>
                        </a:rPr>
                        <a:t>2017</a:t>
                      </a:r>
                      <a:r>
                        <a:rPr lang="en-GB" sz="1000" b="1" baseline="0" dirty="0" smtClean="0">
                          <a:latin typeface="Calibri" panose="020F0502020204030204" pitchFamily="34" charset="0"/>
                          <a:cs typeface="Calibri" panose="020F0502020204030204" pitchFamily="34" charset="0"/>
                        </a:rPr>
                        <a:t> Q3</a:t>
                      </a:r>
                      <a:endParaRPr lang="en-GB" sz="1000" b="1" dirty="0">
                        <a:latin typeface="Calibri" panose="020F0502020204030204" pitchFamily="34" charset="0"/>
                        <a:cs typeface="Calibri" panose="020F0502020204030204" pitchFamily="34" charset="0"/>
                      </a:endParaRPr>
                    </a:p>
                  </a:txBody>
                  <a:tcPr anchor="ctr">
                    <a:solidFill>
                      <a:schemeClr val="bg1">
                        <a:lumMod val="85000"/>
                      </a:schemeClr>
                    </a:solidFill>
                  </a:tcPr>
                </a:tc>
                <a:tc>
                  <a:txBody>
                    <a:bodyPr/>
                    <a:lstStyle/>
                    <a:p>
                      <a:pPr algn="ctr" fontAlgn="t"/>
                      <a:r>
                        <a:rPr lang="en-GB" sz="1000" b="0" i="0" u="none" strike="noStrike">
                          <a:solidFill>
                            <a:srgbClr val="000000"/>
                          </a:solidFill>
                          <a:effectLst/>
                          <a:latin typeface="Calibri"/>
                        </a:rPr>
                        <a:t>27</a:t>
                      </a:r>
                    </a:p>
                  </a:txBody>
                  <a:tcPr marL="9525" marR="9525" marT="9525" marB="0">
                    <a:solidFill>
                      <a:schemeClr val="bg1">
                        <a:lumMod val="85000"/>
                      </a:schemeClr>
                    </a:solidFill>
                  </a:tcPr>
                </a:tc>
                <a:tc>
                  <a:txBody>
                    <a:bodyPr/>
                    <a:lstStyle/>
                    <a:p>
                      <a:pPr algn="ctr" fontAlgn="t"/>
                      <a:r>
                        <a:rPr lang="en-GB" sz="1000" b="0" i="0" u="none" strike="noStrike">
                          <a:solidFill>
                            <a:srgbClr val="000000"/>
                          </a:solidFill>
                          <a:effectLst/>
                          <a:latin typeface="Calibri"/>
                        </a:rPr>
                        <a:t>263</a:t>
                      </a:r>
                    </a:p>
                  </a:txBody>
                  <a:tcPr marL="9525" marR="9525" marT="9525" marB="0">
                    <a:solidFill>
                      <a:schemeClr val="bg1">
                        <a:lumMod val="85000"/>
                      </a:schemeClr>
                    </a:solidFill>
                  </a:tcPr>
                </a:tc>
                <a:tc>
                  <a:txBody>
                    <a:bodyPr/>
                    <a:lstStyle/>
                    <a:p>
                      <a:pPr algn="ctr" fontAlgn="t"/>
                      <a:r>
                        <a:rPr lang="en-GB" sz="1000" b="0" i="0" u="none" strike="noStrike">
                          <a:solidFill>
                            <a:srgbClr val="000000"/>
                          </a:solidFill>
                          <a:effectLst/>
                          <a:latin typeface="Calibri"/>
                        </a:rPr>
                        <a:t>680</a:t>
                      </a:r>
                    </a:p>
                  </a:txBody>
                  <a:tcPr marL="9525" marR="9525" marT="9525" marB="0">
                    <a:solidFill>
                      <a:schemeClr val="bg1">
                        <a:lumMod val="85000"/>
                      </a:schemeClr>
                    </a:solidFill>
                  </a:tcPr>
                </a:tc>
                <a:tc>
                  <a:txBody>
                    <a:bodyPr/>
                    <a:lstStyle/>
                    <a:p>
                      <a:pPr algn="ctr" fontAlgn="t"/>
                      <a:r>
                        <a:rPr lang="en-GB" sz="1000" b="0" i="0" u="none" strike="noStrike" dirty="0">
                          <a:solidFill>
                            <a:srgbClr val="000000"/>
                          </a:solidFill>
                          <a:effectLst/>
                          <a:latin typeface="Calibri"/>
                        </a:rPr>
                        <a:t>14</a:t>
                      </a:r>
                    </a:p>
                  </a:txBody>
                  <a:tcPr marL="9525" marR="9525" marT="9525" marB="0">
                    <a:solidFill>
                      <a:schemeClr val="bg1">
                        <a:lumMod val="85000"/>
                      </a:schemeClr>
                    </a:solidFill>
                  </a:tcPr>
                </a:tc>
              </a:tr>
            </a:tbl>
          </a:graphicData>
        </a:graphic>
      </p:graphicFrame>
      <p:sp>
        <p:nvSpPr>
          <p:cNvPr id="7" name="TextBox 6"/>
          <p:cNvSpPr txBox="1"/>
          <p:nvPr/>
        </p:nvSpPr>
        <p:spPr>
          <a:xfrm>
            <a:off x="362768" y="6525344"/>
            <a:ext cx="3345135" cy="246221"/>
          </a:xfrm>
          <a:prstGeom prst="rect">
            <a:avLst/>
          </a:prstGeom>
          <a:noFill/>
        </p:spPr>
        <p:txBody>
          <a:bodyPr wrap="square">
            <a:spAutoFit/>
          </a:bodyPr>
          <a:lstStyle/>
          <a:p>
            <a:pPr>
              <a:defRPr/>
            </a:pPr>
            <a:r>
              <a:rPr lang="en-GB" sz="1000" dirty="0">
                <a:solidFill>
                  <a:srgbClr val="000000"/>
                </a:solidFill>
                <a:latin typeface="Calibri" panose="020F0502020204030204" pitchFamily="34" charset="0"/>
                <a:cs typeface="Calibri" panose="020F0502020204030204" pitchFamily="34" charset="0"/>
              </a:rPr>
              <a:t>Source: CQC ratings </a:t>
            </a:r>
            <a:r>
              <a:rPr lang="en-GB" sz="1000" dirty="0" smtClean="0">
                <a:solidFill>
                  <a:srgbClr val="000000"/>
                </a:solidFill>
                <a:latin typeface="Calibri" panose="020F0502020204030204" pitchFamily="34" charset="0"/>
                <a:cs typeface="Calibri" panose="020F0502020204030204" pitchFamily="34" charset="0"/>
              </a:rPr>
              <a:t>data, data extracted 05/12/2017</a:t>
            </a:r>
            <a:endParaRPr lang="en-GB" sz="1000" dirty="0">
              <a:solidFill>
                <a:srgbClr val="000000"/>
              </a:solidFill>
              <a:latin typeface="Calibri" panose="020F0502020204030204" pitchFamily="34" charset="0"/>
              <a:cs typeface="Calibri" panose="020F0502020204030204" pitchFamily="34" charset="0"/>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33" y="1340768"/>
            <a:ext cx="4844999" cy="3558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5085316"/>
      </p:ext>
    </p:extLst>
  </p:cSld>
  <p:clrMapOvr>
    <a:masterClrMapping/>
  </p:clrMapOvr>
  <p:timing>
    <p:tnLst>
      <p:par>
        <p:cTn id="1" dur="indefinite" restart="never" nodeType="tmRoot"/>
      </p:par>
    </p:tnLst>
  </p:timing>
</p:sld>
</file>

<file path=ppt/theme/theme1.xml><?xml version="1.0" encoding="utf-8"?>
<a:theme xmlns:a="http://schemas.openxmlformats.org/drawingml/2006/main" name="20205_CQC_Template">
  <a:themeElements>
    <a:clrScheme name="20205_CQ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0205_CQC_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ヒラギノ角ゴ Pro W3"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ヒラギノ角ゴ Pro W3" pitchFamily="-16" charset="-128"/>
          </a:defRPr>
        </a:defPPr>
      </a:lstStyle>
    </a:lnDef>
  </a:objectDefaults>
  <a:extraClrSchemeLst>
    <a:extraClrScheme>
      <a:clrScheme name="20205_CQ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0205_CQ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0205_CQ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0205_CQ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0205_CQ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0205_CQ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0205_CQC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0205_CQ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0205_CQ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0205_CQ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0205_CQ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0205_CQ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7131</TotalTime>
  <Words>541</Words>
  <Application>Microsoft Office PowerPoint</Application>
  <PresentationFormat>On-screen Show (4:3)</PresentationFormat>
  <Paragraphs>139</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20205_CQC_Template</vt:lpstr>
      <vt:lpstr>Adult social care ratings summary</vt:lpstr>
      <vt:lpstr>Current ratings overall and by key question for active locations</vt:lpstr>
      <vt:lpstr>Current overall ratings by service type</vt:lpstr>
      <vt:lpstr>Current overall ratings by size of care home</vt:lpstr>
      <vt:lpstr>Current overall ratings by size of domiciliary care agency</vt:lpstr>
      <vt:lpstr>Current overall ratings for services with and without learning disability specialism</vt:lpstr>
      <vt:lpstr>Current overall ratings by type of services with and without learning disability specialism</vt:lpstr>
      <vt:lpstr>Overall ratings by publication quarter – Residential social care</vt:lpstr>
      <vt:lpstr>Overall ratings by publication quarter – Community social care</vt:lpstr>
      <vt:lpstr>Overall ratings by region (rated locations)</vt:lpstr>
      <vt:lpstr>Overall ratings by region (all locations)</vt:lpstr>
      <vt:lpstr>Nursing and Residential ratings by region</vt:lpstr>
    </vt:vector>
  </TitlesOfParts>
  <Company>IMS3</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ASC ratings summary slides</dc:title>
  <dc:creator>McInnes, Morag</dc:creator>
  <cp:lastModifiedBy>Jones, Gabrielle</cp:lastModifiedBy>
  <cp:revision>252</cp:revision>
  <dcterms:created xsi:type="dcterms:W3CDTF">2016-01-29T11:38:23Z</dcterms:created>
  <dcterms:modified xsi:type="dcterms:W3CDTF">2017-12-06T17:35:51Z</dcterms:modified>
</cp:coreProperties>
</file>